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2" r:id="rId3"/>
    <p:sldId id="261" r:id="rId4"/>
    <p:sldId id="259" r:id="rId5"/>
    <p:sldId id="263" r:id="rId6"/>
    <p:sldId id="260" r:id="rId7"/>
    <p:sldId id="258" r:id="rId8"/>
    <p:sldId id="25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99EA"/>
    <a:srgbClr val="DF73D7"/>
    <a:srgbClr val="0070FC"/>
    <a:srgbClr val="8EF565"/>
    <a:srgbClr val="F16554"/>
    <a:srgbClr val="136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4660"/>
  </p:normalViewPr>
  <p:slideViewPr>
    <p:cSldViewPr snapToGrid="0">
      <p:cViewPr>
        <p:scale>
          <a:sx n="100" d="100"/>
          <a:sy n="100" d="100"/>
        </p:scale>
        <p:origin x="96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A57C-B303-4207-9087-2B5F868802A7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BC4C4-8E90-4E92-B7F2-47C60103C03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0223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A57C-B303-4207-9087-2B5F868802A7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BC4C4-8E90-4E92-B7F2-47C60103C03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0264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A57C-B303-4207-9087-2B5F868802A7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BC4C4-8E90-4E92-B7F2-47C60103C03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21280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A57C-B303-4207-9087-2B5F868802A7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BC4C4-8E90-4E92-B7F2-47C60103C030}" type="slidenum">
              <a:rPr lang="es-PE" smtClean="0"/>
              <a:t>‹Nº›</a:t>
            </a:fld>
            <a:endParaRPr lang="es-PE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049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A57C-B303-4207-9087-2B5F868802A7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BC4C4-8E90-4E92-B7F2-47C60103C03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58165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A57C-B303-4207-9087-2B5F868802A7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BC4C4-8E90-4E92-B7F2-47C60103C03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74690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A57C-B303-4207-9087-2B5F868802A7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BC4C4-8E90-4E92-B7F2-47C60103C03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79383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A57C-B303-4207-9087-2B5F868802A7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BC4C4-8E90-4E92-B7F2-47C60103C03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60956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A57C-B303-4207-9087-2B5F868802A7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BC4C4-8E90-4E92-B7F2-47C60103C03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01228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A57C-B303-4207-9087-2B5F868802A7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BC4C4-8E90-4E92-B7F2-47C60103C03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3750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A57C-B303-4207-9087-2B5F868802A7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BC4C4-8E90-4E92-B7F2-47C60103C03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4550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A57C-B303-4207-9087-2B5F868802A7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BC4C4-8E90-4E92-B7F2-47C60103C03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8131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A57C-B303-4207-9087-2B5F868802A7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BC4C4-8E90-4E92-B7F2-47C60103C03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15657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A57C-B303-4207-9087-2B5F868802A7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BC4C4-8E90-4E92-B7F2-47C60103C03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523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A57C-B303-4207-9087-2B5F868802A7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BC4C4-8E90-4E92-B7F2-47C60103C03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23589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A57C-B303-4207-9087-2B5F868802A7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BC4C4-8E90-4E92-B7F2-47C60103C03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398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A57C-B303-4207-9087-2B5F868802A7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BC4C4-8E90-4E92-B7F2-47C60103C03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7648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43A57C-B303-4207-9087-2B5F868802A7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ADBC4C4-8E90-4E92-B7F2-47C60103C03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3735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26.png"/><Relationship Id="rId18" Type="http://schemas.openxmlformats.org/officeDocument/2006/relationships/image" Target="../media/image12.png"/><Relationship Id="rId3" Type="http://schemas.microsoft.com/office/2007/relationships/hdphoto" Target="../media/hdphoto5.wdp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17" Type="http://schemas.openxmlformats.org/officeDocument/2006/relationships/image" Target="../media/image6.png"/><Relationship Id="rId2" Type="http://schemas.openxmlformats.org/officeDocument/2006/relationships/image" Target="../media/image19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microsoft.com/office/2007/relationships/hdphoto" Target="../media/hdphoto6.wdp"/><Relationship Id="rId15" Type="http://schemas.openxmlformats.org/officeDocument/2006/relationships/image" Target="../media/image18.png"/><Relationship Id="rId10" Type="http://schemas.microsoft.com/office/2007/relationships/hdphoto" Target="../media/hdphoto8.wdp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n 90" descr="Archivo:Utplogonuevo.svg - Wikipedia, la enciclopedia libre">
            <a:extLst>
              <a:ext uri="{FF2B5EF4-FFF2-40B4-BE49-F238E27FC236}">
                <a16:creationId xmlns:a16="http://schemas.microsoft.com/office/drawing/2014/main" id="{7E1592C2-8171-4123-AB9D-81D1632DD5E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920" y="-66343"/>
            <a:ext cx="3312160" cy="100711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E78BC4A8-CE5A-4FD6-8135-8C4560D7FE03}"/>
              </a:ext>
            </a:extLst>
          </p:cNvPr>
          <p:cNvSpPr/>
          <p:nvPr/>
        </p:nvSpPr>
        <p:spPr>
          <a:xfrm>
            <a:off x="3048000" y="749576"/>
            <a:ext cx="6096000" cy="64091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Curso:</a:t>
            </a:r>
            <a:endParaRPr lang="es-PE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Algoritmos y Estructura de datos</a:t>
            </a:r>
            <a:endParaRPr lang="es-PE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Docente:</a:t>
            </a:r>
            <a:endParaRPr lang="es-PE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Heber Gómez Hurtado</a:t>
            </a:r>
            <a:endParaRPr lang="es-PE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Tema:</a:t>
            </a:r>
            <a:endParaRPr lang="es-PE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1600" dirty="0">
                <a:solidFill>
                  <a:srgbClr val="000000"/>
                </a:solidFill>
                <a:latin typeface="Lato"/>
                <a:ea typeface="Calibri" panose="020F0502020204030204" pitchFamily="34" charset="0"/>
                <a:cs typeface="Times New Roman" panose="02020603050405020304" pitchFamily="18" charset="0"/>
              </a:rPr>
              <a:t>Control de Gasto Personal</a:t>
            </a:r>
            <a:endParaRPr lang="es-PE" sz="16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Integrantes:</a:t>
            </a:r>
            <a:endParaRPr lang="es-PE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P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Urquiaga Gil, Luis</a:t>
            </a:r>
          </a:p>
          <a:p>
            <a:pPr marL="342900" lvl="0" indent="-342900" algn="ctr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Mejía Cáceres, Jean</a:t>
            </a:r>
          </a:p>
          <a:p>
            <a:pPr marL="342900" lvl="0" indent="-342900" algn="ctr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Mendoza Castillo, Paolo</a:t>
            </a:r>
          </a:p>
          <a:p>
            <a:pPr marL="342900" lvl="0" indent="-342900" algn="ctr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PE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es-PE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AÑO:</a:t>
            </a:r>
            <a:br>
              <a:rPr lang="es-P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PE" sz="6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2024</a:t>
            </a:r>
            <a:endParaRPr lang="es-PE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381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adroTexto 46">
            <a:extLst>
              <a:ext uri="{FF2B5EF4-FFF2-40B4-BE49-F238E27FC236}">
                <a16:creationId xmlns:a16="http://schemas.microsoft.com/office/drawing/2014/main" id="{608458DB-CCF0-45F2-B574-73A1C3EACA65}"/>
              </a:ext>
            </a:extLst>
          </p:cNvPr>
          <p:cNvSpPr txBox="1"/>
          <p:nvPr/>
        </p:nvSpPr>
        <p:spPr>
          <a:xfrm>
            <a:off x="3704961" y="2275249"/>
            <a:ext cx="47820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800" b="1" dirty="0">
                <a:latin typeface="Eras Bold ITC" panose="020B0907030504020204" pitchFamily="34" charset="0"/>
              </a:rPr>
              <a:t>Grupo 7</a:t>
            </a:r>
            <a:endParaRPr lang="es-PE" sz="8800" b="1" dirty="0">
              <a:latin typeface="Eras Bold ITC" panose="020B0907030504020204" pitchFamily="34" charset="0"/>
            </a:endParaRPr>
          </a:p>
        </p:txBody>
      </p:sp>
      <p:pic>
        <p:nvPicPr>
          <p:cNvPr id="5122" name="Picture 2" descr="Fue idea de Andrew Garfield recrear el meme de los tres Spider-Man  apuntándose en No Way Home - La Tercera">
            <a:extLst>
              <a:ext uri="{FF2B5EF4-FFF2-40B4-BE49-F238E27FC236}">
                <a16:creationId xmlns:a16="http://schemas.microsoft.com/office/drawing/2014/main" id="{DDB956FA-AF6F-4C02-A0A7-464FA4FBF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9667" l="3000" r="93778">
                        <a14:foregroundMark x1="9000" y1="41667" x2="7111" y2="52000"/>
                        <a14:foregroundMark x1="7111" y1="52000" x2="5778" y2="79333"/>
                        <a14:foregroundMark x1="5778" y1="79333" x2="3333" y2="93500"/>
                        <a14:foregroundMark x1="5778" y1="96667" x2="4889" y2="99833"/>
                        <a14:foregroundMark x1="18556" y1="26833" x2="18222" y2="30000"/>
                        <a14:foregroundMark x1="52222" y1="6667" x2="51222" y2="11833"/>
                        <a14:foregroundMark x1="84111" y1="49667" x2="87667" y2="74000"/>
                        <a14:foregroundMark x1="87667" y1="74000" x2="86444" y2="84000"/>
                        <a14:foregroundMark x1="86444" y1="84000" x2="79556" y2="99833"/>
                        <a14:foregroundMark x1="89667" y1="74500" x2="90889" y2="99833"/>
                        <a14:foregroundMark x1="93111" y1="80000" x2="93111" y2="87500"/>
                        <a14:foregroundMark x1="92556" y1="49667" x2="93778" y2="62167"/>
                        <a14:foregroundMark x1="93585" y1="63167" x2="92556" y2="68500"/>
                        <a14:foregroundMark x1="93778" y1="62167" x2="93585" y2="63167"/>
                        <a14:foregroundMark x1="49889" y1="12833" x2="50222" y2="12833"/>
                        <a14:foregroundMark x1="17889" y1="24667" x2="17444" y2="32167"/>
                        <a14:backgroundMark x1="21556" y1="11167" x2="27000" y2="15667"/>
                        <a14:backgroundMark x1="27000" y1="15667" x2="27667" y2="25167"/>
                        <a14:backgroundMark x1="27667" y1="25167" x2="25000" y2="33000"/>
                        <a14:backgroundMark x1="25000" y1="33000" x2="25667" y2="38667"/>
                        <a14:backgroundMark x1="34111" y1="75000" x2="26444" y2="79667"/>
                        <a14:backgroundMark x1="2222" y1="44833" x2="2000" y2="64333"/>
                        <a14:backgroundMark x1="12444" y1="87167" x2="12889" y2="98333"/>
                        <a14:backgroundMark x1="444" y1="89667" x2="444" y2="93667"/>
                        <a14:backgroundMark x1="9889" y1="97333" x2="17778" y2="95667"/>
                        <a14:backgroundMark x1="28667" y1="90000" x2="39333" y2="87833"/>
                        <a14:backgroundMark x1="27222" y1="54000" x2="35889" y2="55667"/>
                        <a14:backgroundMark x1="29333" y1="90833" x2="31222" y2="96000"/>
                        <a14:backgroundMark x1="23778" y1="85333" x2="26333" y2="94000"/>
                        <a14:backgroundMark x1="26333" y1="94000" x2="30889" y2="97833"/>
                        <a14:backgroundMark x1="53444" y1="92833" x2="53444" y2="99667"/>
                        <a14:backgroundMark x1="57333" y1="82667" x2="58667" y2="99667"/>
                        <a14:backgroundMark x1="72444" y1="83000" x2="72000" y2="97333"/>
                        <a14:backgroundMark x1="85556" y1="99000" x2="85222" y2="99833"/>
                        <a14:backgroundMark x1="92778" y1="63167" x2="92778" y2="63167"/>
                        <a14:backgroundMark x1="96444" y1="69167" x2="96667" y2="68167"/>
                        <a14:backgroundMark x1="49176" y1="15299" x2="49889" y2="17667"/>
                        <a14:backgroundMark x1="48333" y1="12500" x2="49038" y2="148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40" y="3629520"/>
            <a:ext cx="4842720" cy="322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33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FBB98C15-E35E-450F-A74D-453DDCFB9038}"/>
              </a:ext>
            </a:extLst>
          </p:cNvPr>
          <p:cNvCxnSpPr>
            <a:cxnSpLocks/>
          </p:cNvCxnSpPr>
          <p:nvPr/>
        </p:nvCxnSpPr>
        <p:spPr>
          <a:xfrm>
            <a:off x="3051768" y="2598417"/>
            <a:ext cx="0" cy="1996443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222C17A7-7F85-484B-A9A2-AD8BCA4AA8A3}"/>
              </a:ext>
            </a:extLst>
          </p:cNvPr>
          <p:cNvCxnSpPr>
            <a:cxnSpLocks/>
          </p:cNvCxnSpPr>
          <p:nvPr/>
        </p:nvCxnSpPr>
        <p:spPr>
          <a:xfrm flipH="1">
            <a:off x="1408863" y="3805673"/>
            <a:ext cx="1763190" cy="0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5CD92349-D167-4526-A0CB-87413C5ED078}"/>
              </a:ext>
            </a:extLst>
          </p:cNvPr>
          <p:cNvCxnSpPr>
            <a:cxnSpLocks/>
          </p:cNvCxnSpPr>
          <p:nvPr/>
        </p:nvCxnSpPr>
        <p:spPr>
          <a:xfrm>
            <a:off x="1408863" y="3362475"/>
            <a:ext cx="0" cy="889485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7E4FF476-2AD8-4409-B542-402EDEBC870E}"/>
              </a:ext>
            </a:extLst>
          </p:cNvPr>
          <p:cNvCxnSpPr>
            <a:cxnSpLocks/>
          </p:cNvCxnSpPr>
          <p:nvPr/>
        </p:nvCxnSpPr>
        <p:spPr>
          <a:xfrm>
            <a:off x="5608944" y="3572445"/>
            <a:ext cx="1" cy="337068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442D4446-1D0C-4386-AE3E-E91D8B9508D6}"/>
              </a:ext>
            </a:extLst>
          </p:cNvPr>
          <p:cNvCxnSpPr>
            <a:cxnSpLocks/>
          </p:cNvCxnSpPr>
          <p:nvPr/>
        </p:nvCxnSpPr>
        <p:spPr>
          <a:xfrm>
            <a:off x="6748685" y="2728628"/>
            <a:ext cx="0" cy="1667160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0CB61B7F-7ED7-4B98-B80F-4F9AFD56867E}"/>
              </a:ext>
            </a:extLst>
          </p:cNvPr>
          <p:cNvCxnSpPr>
            <a:cxnSpLocks/>
          </p:cNvCxnSpPr>
          <p:nvPr/>
        </p:nvCxnSpPr>
        <p:spPr>
          <a:xfrm flipH="1">
            <a:off x="5588290" y="3569453"/>
            <a:ext cx="1157309" cy="0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CD22B24A-9D22-4247-96E6-B15A07A4A9E2}"/>
              </a:ext>
            </a:extLst>
          </p:cNvPr>
          <p:cNvCxnSpPr>
            <a:cxnSpLocks/>
          </p:cNvCxnSpPr>
          <p:nvPr/>
        </p:nvCxnSpPr>
        <p:spPr>
          <a:xfrm>
            <a:off x="4312780" y="2862536"/>
            <a:ext cx="1" cy="337068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D2257FDD-E495-4B43-94DC-18A677EDC939}"/>
              </a:ext>
            </a:extLst>
          </p:cNvPr>
          <p:cNvCxnSpPr>
            <a:cxnSpLocks/>
          </p:cNvCxnSpPr>
          <p:nvPr/>
        </p:nvCxnSpPr>
        <p:spPr>
          <a:xfrm>
            <a:off x="5926718" y="2850776"/>
            <a:ext cx="1" cy="348828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45B47953-E93A-4983-80E6-03140B4DC3ED}"/>
              </a:ext>
            </a:extLst>
          </p:cNvPr>
          <p:cNvCxnSpPr>
            <a:cxnSpLocks/>
          </p:cNvCxnSpPr>
          <p:nvPr/>
        </p:nvCxnSpPr>
        <p:spPr>
          <a:xfrm flipH="1">
            <a:off x="4292126" y="2858152"/>
            <a:ext cx="1660796" cy="1392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81D2EEC0-C1B1-4EFF-BD17-48F3F42BE084}"/>
              </a:ext>
            </a:extLst>
          </p:cNvPr>
          <p:cNvCxnSpPr>
            <a:cxnSpLocks/>
          </p:cNvCxnSpPr>
          <p:nvPr/>
        </p:nvCxnSpPr>
        <p:spPr>
          <a:xfrm flipH="1">
            <a:off x="5145211" y="2555321"/>
            <a:ext cx="1" cy="318782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B4878F77-DFFC-4B5C-A020-CADE73BD12BA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0114392" y="1529208"/>
            <a:ext cx="0" cy="166767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13CEBF4B-4A8D-4289-9B9D-1C8311D4DD9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8885159" y="868500"/>
            <a:ext cx="0" cy="189911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591026E4-4DA9-46D8-9468-EE78CB207ED0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7896037" y="1532200"/>
            <a:ext cx="1011" cy="163775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71A6E100-AE6F-4393-97F5-5E49B23470C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049476" y="868500"/>
            <a:ext cx="0" cy="189911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2BFBE88C-449D-4149-AF5A-244E6415156E}"/>
              </a:ext>
            </a:extLst>
          </p:cNvPr>
          <p:cNvCxnSpPr>
            <a:cxnSpLocks/>
            <a:stCxn id="18" idx="2"/>
            <a:endCxn id="77" idx="0"/>
          </p:cNvCxnSpPr>
          <p:nvPr/>
        </p:nvCxnSpPr>
        <p:spPr>
          <a:xfrm>
            <a:off x="3049476" y="1695975"/>
            <a:ext cx="4587" cy="412079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5C3F1E60-94D4-4F80-BE5A-1C5FCB4A9713}"/>
              </a:ext>
            </a:extLst>
          </p:cNvPr>
          <p:cNvCxnSpPr>
            <a:cxnSpLocks/>
          </p:cNvCxnSpPr>
          <p:nvPr/>
        </p:nvCxnSpPr>
        <p:spPr>
          <a:xfrm>
            <a:off x="5168918" y="1703351"/>
            <a:ext cx="1" cy="337068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928D4C6E-62C0-4739-8EB6-5A2D64DDEC6D}"/>
              </a:ext>
            </a:extLst>
          </p:cNvPr>
          <p:cNvCxnSpPr>
            <a:cxnSpLocks/>
          </p:cNvCxnSpPr>
          <p:nvPr/>
        </p:nvCxnSpPr>
        <p:spPr>
          <a:xfrm>
            <a:off x="6782856" y="1691591"/>
            <a:ext cx="1" cy="348828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170EB296-8627-4CE8-9CEB-315CE99F87B9}"/>
              </a:ext>
            </a:extLst>
          </p:cNvPr>
          <p:cNvCxnSpPr>
            <a:cxnSpLocks/>
          </p:cNvCxnSpPr>
          <p:nvPr/>
        </p:nvCxnSpPr>
        <p:spPr>
          <a:xfrm flipH="1">
            <a:off x="5148264" y="1698967"/>
            <a:ext cx="1660796" cy="1392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3314811F-0CCB-4DC4-827D-F43758314A3A}"/>
              </a:ext>
            </a:extLst>
          </p:cNvPr>
          <p:cNvCxnSpPr>
            <a:cxnSpLocks/>
          </p:cNvCxnSpPr>
          <p:nvPr/>
        </p:nvCxnSpPr>
        <p:spPr>
          <a:xfrm flipH="1">
            <a:off x="6095998" y="1372809"/>
            <a:ext cx="1" cy="318782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8096CE80-2FD7-4D70-B523-4E2B8A830B2C}"/>
              </a:ext>
            </a:extLst>
          </p:cNvPr>
          <p:cNvSpPr/>
          <p:nvPr/>
        </p:nvSpPr>
        <p:spPr>
          <a:xfrm>
            <a:off x="5382932" y="84268"/>
            <a:ext cx="1426129" cy="637564"/>
          </a:xfrm>
          <a:prstGeom prst="roundRect">
            <a:avLst/>
          </a:prstGeom>
          <a:solidFill>
            <a:srgbClr val="F165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EBB1302-5EB4-42BA-9035-703CBCD0D5B3}"/>
              </a:ext>
            </a:extLst>
          </p:cNvPr>
          <p:cNvSpPr/>
          <p:nvPr/>
        </p:nvSpPr>
        <p:spPr>
          <a:xfrm>
            <a:off x="5371281" y="75501"/>
            <a:ext cx="14494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b="1" dirty="0">
                <a:latin typeface="Eras Bold ITC" panose="020B0907030504020204" pitchFamily="34" charset="0"/>
              </a:rPr>
              <a:t>Empresa</a:t>
            </a:r>
            <a:br>
              <a:rPr lang="es-PE" b="1" dirty="0">
                <a:latin typeface="Eras Bold ITC" panose="020B0907030504020204" pitchFamily="34" charset="0"/>
              </a:rPr>
            </a:br>
            <a:r>
              <a:rPr lang="es-PE" b="1" dirty="0">
                <a:latin typeface="Eras Bold ITC" panose="020B0907030504020204" pitchFamily="34" charset="0"/>
              </a:rPr>
              <a:t>InterBoing</a:t>
            </a:r>
          </a:p>
        </p:txBody>
      </p:sp>
      <p:pic>
        <p:nvPicPr>
          <p:cNvPr id="2056" name="Picture 8" descr="https://cdn.discordapp.com/attachments/1236500493791137803/1290907038242574336/image.png?ex=66fe2a5d&amp;is=66fcd8dd&amp;hm=817e3bc8897a2f0bcc6a3e68acea1a90915da65b9e746cd5388d54f0c19f760a&amp;=">
            <a:extLst>
              <a:ext uri="{FF2B5EF4-FFF2-40B4-BE49-F238E27FC236}">
                <a16:creationId xmlns:a16="http://schemas.microsoft.com/office/drawing/2014/main" id="{CAAE3E74-76C1-46E7-89A1-7BADF17FF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23" y="66734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54FF5EB4-669A-4898-9FDF-E296C23F6594}"/>
              </a:ext>
            </a:extLst>
          </p:cNvPr>
          <p:cNvSpPr/>
          <p:nvPr/>
        </p:nvSpPr>
        <p:spPr>
          <a:xfrm>
            <a:off x="2336411" y="1058411"/>
            <a:ext cx="1426129" cy="637564"/>
          </a:xfrm>
          <a:prstGeom prst="roundRect">
            <a:avLst/>
          </a:prstGeom>
          <a:solidFill>
            <a:srgbClr val="F165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Eras Bold ITC" panose="020B090703050402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CB7DEB8-E9D6-4761-9D7A-1F67D43472CD}"/>
              </a:ext>
            </a:extLst>
          </p:cNvPr>
          <p:cNvSpPr/>
          <p:nvPr/>
        </p:nvSpPr>
        <p:spPr>
          <a:xfrm>
            <a:off x="2315315" y="1049643"/>
            <a:ext cx="1455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b="1" dirty="0">
                <a:latin typeface="Eras Bold ITC" panose="020B0907030504020204" pitchFamily="34" charset="0"/>
              </a:rPr>
              <a:t>Análisis de</a:t>
            </a:r>
          </a:p>
          <a:p>
            <a:pPr algn="ctr"/>
            <a:r>
              <a:rPr lang="es-MX" b="1" dirty="0">
                <a:latin typeface="Eras Bold ITC" panose="020B0907030504020204" pitchFamily="34" charset="0"/>
              </a:rPr>
              <a:t>Gastos</a:t>
            </a:r>
            <a:endParaRPr lang="es-PE" b="1" dirty="0">
              <a:latin typeface="Eras Bold ITC" panose="020B0907030504020204" pitchFamily="34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E64DFCB-D47B-4326-A1D8-501C66AD01BB}"/>
              </a:ext>
            </a:extLst>
          </p:cNvPr>
          <p:cNvSpPr/>
          <p:nvPr/>
        </p:nvSpPr>
        <p:spPr>
          <a:xfrm>
            <a:off x="4484017" y="6493052"/>
            <a:ext cx="3223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b="1" u="sng" dirty="0">
                <a:solidFill>
                  <a:srgbClr val="3699EA"/>
                </a:solidFill>
                <a:latin typeface="Eras Bold ITC" panose="020B0907030504020204" pitchFamily="34" charset="0"/>
              </a:rPr>
              <a:t>Control de Gasto Personal</a:t>
            </a: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1AA0448B-6300-4096-A302-2B20FA306824}"/>
              </a:ext>
            </a:extLst>
          </p:cNvPr>
          <p:cNvCxnSpPr>
            <a:cxnSpLocks/>
          </p:cNvCxnSpPr>
          <p:nvPr/>
        </p:nvCxnSpPr>
        <p:spPr>
          <a:xfrm>
            <a:off x="7913127" y="1913763"/>
            <a:ext cx="1" cy="337068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6B02391-B1EC-490B-81C0-034B44B15606}"/>
              </a:ext>
            </a:extLst>
          </p:cNvPr>
          <p:cNvSpPr/>
          <p:nvPr/>
        </p:nvSpPr>
        <p:spPr>
          <a:xfrm>
            <a:off x="8172094" y="1058411"/>
            <a:ext cx="1426129" cy="360564"/>
          </a:xfrm>
          <a:prstGeom prst="roundRect">
            <a:avLst/>
          </a:prstGeom>
          <a:solidFill>
            <a:srgbClr val="F165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Eras Bold ITC" panose="020B0907030504020204" pitchFamily="34" charset="0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56EE837-CB71-4EBE-B2EC-DE612CB04F34}"/>
              </a:ext>
            </a:extLst>
          </p:cNvPr>
          <p:cNvSpPr/>
          <p:nvPr/>
        </p:nvSpPr>
        <p:spPr>
          <a:xfrm>
            <a:off x="8301505" y="1049643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b="1" dirty="0">
                <a:latin typeface="Eras Bold ITC" panose="020B0907030504020204" pitchFamily="34" charset="0"/>
              </a:rPr>
              <a:t>Registro</a:t>
            </a:r>
          </a:p>
        </p:txBody>
      </p: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1D7F515A-9E6C-4516-825D-E9C6FDF02770}"/>
              </a:ext>
            </a:extLst>
          </p:cNvPr>
          <p:cNvCxnSpPr>
            <a:cxnSpLocks/>
          </p:cNvCxnSpPr>
          <p:nvPr/>
        </p:nvCxnSpPr>
        <p:spPr>
          <a:xfrm>
            <a:off x="10114392" y="2016167"/>
            <a:ext cx="1" cy="337068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203F9D32-7DAB-43C3-8432-6D93A5153F9A}"/>
              </a:ext>
            </a:extLst>
          </p:cNvPr>
          <p:cNvSpPr/>
          <p:nvPr/>
        </p:nvSpPr>
        <p:spPr>
          <a:xfrm>
            <a:off x="9601772" y="1695975"/>
            <a:ext cx="1025240" cy="347774"/>
          </a:xfrm>
          <a:prstGeom prst="roundRect">
            <a:avLst/>
          </a:prstGeom>
          <a:solidFill>
            <a:srgbClr val="F165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Eras Bold ITC" panose="020B0907030504020204" pitchFamily="34" charset="0"/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D7A31F45-8599-45B3-83F5-1EC610853082}"/>
              </a:ext>
            </a:extLst>
          </p:cNvPr>
          <p:cNvSpPr/>
          <p:nvPr/>
        </p:nvSpPr>
        <p:spPr>
          <a:xfrm>
            <a:off x="7343557" y="1695975"/>
            <a:ext cx="1106982" cy="369332"/>
          </a:xfrm>
          <a:prstGeom prst="roundRect">
            <a:avLst/>
          </a:prstGeom>
          <a:solidFill>
            <a:srgbClr val="F165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Eras Bold ITC" panose="020B0907030504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7FF704B5-7E8F-4AB3-9919-7818D6151CFA}"/>
              </a:ext>
            </a:extLst>
          </p:cNvPr>
          <p:cNvSpPr/>
          <p:nvPr/>
        </p:nvSpPr>
        <p:spPr>
          <a:xfrm>
            <a:off x="9626118" y="1700359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b="1" dirty="0">
                <a:latin typeface="Eras Bold ITC" panose="020B0907030504020204" pitchFamily="34" charset="0"/>
              </a:rPr>
              <a:t>Gastos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4E06CCB-7D9D-44B6-B54A-DC84247FAB5C}"/>
              </a:ext>
            </a:extLst>
          </p:cNvPr>
          <p:cNvSpPr/>
          <p:nvPr/>
        </p:nvSpPr>
        <p:spPr>
          <a:xfrm>
            <a:off x="7304369" y="1695975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b="1" dirty="0">
                <a:latin typeface="Eras Bold ITC" panose="020B0907030504020204" pitchFamily="34" charset="0"/>
              </a:rPr>
              <a:t>I</a:t>
            </a:r>
            <a:r>
              <a:rPr lang="es-PE" b="1" dirty="0">
                <a:latin typeface="Eras Bold ITC" panose="020B0907030504020204" pitchFamily="34" charset="0"/>
              </a:rPr>
              <a:t>ngresos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1A7D57B8-681E-4A8B-88EF-3D35A4FFCFC1}"/>
              </a:ext>
            </a:extLst>
          </p:cNvPr>
          <p:cNvSpPr/>
          <p:nvPr/>
        </p:nvSpPr>
        <p:spPr>
          <a:xfrm>
            <a:off x="5382931" y="1015728"/>
            <a:ext cx="1426129" cy="360564"/>
          </a:xfrm>
          <a:prstGeom prst="roundRect">
            <a:avLst/>
          </a:prstGeom>
          <a:solidFill>
            <a:srgbClr val="F165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Eras Bold ITC" panose="020B0907030504020204" pitchFamily="34" charset="0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720B104-E28C-4737-AFE4-8AFC62E99EB8}"/>
              </a:ext>
            </a:extLst>
          </p:cNvPr>
          <p:cNvSpPr/>
          <p:nvPr/>
        </p:nvSpPr>
        <p:spPr>
          <a:xfrm>
            <a:off x="5279106" y="1011344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b="1" dirty="0">
                <a:latin typeface="Eras Bold ITC" panose="020B0907030504020204" pitchFamily="34" charset="0"/>
              </a:rPr>
              <a:t>Presupuesto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5B2DE041-5CD2-4B01-AF62-BFF0D8BFC427}"/>
              </a:ext>
            </a:extLst>
          </p:cNvPr>
          <p:cNvSpPr/>
          <p:nvPr/>
        </p:nvSpPr>
        <p:spPr>
          <a:xfrm>
            <a:off x="6159646" y="2040419"/>
            <a:ext cx="1144724" cy="705199"/>
          </a:xfrm>
          <a:prstGeom prst="roundRect">
            <a:avLst/>
          </a:prstGeom>
          <a:solidFill>
            <a:srgbClr val="F165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Eras Bold ITC" panose="020B0907030504020204" pitchFamily="34" charset="0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F95B50FA-AAAF-41E3-A6B5-086517BAC0A8}"/>
              </a:ext>
            </a:extLst>
          </p:cNvPr>
          <p:cNvSpPr/>
          <p:nvPr/>
        </p:nvSpPr>
        <p:spPr>
          <a:xfrm>
            <a:off x="6134612" y="2090568"/>
            <a:ext cx="1197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b="1" dirty="0">
                <a:latin typeface="Eras Bold ITC" panose="020B0907030504020204" pitchFamily="34" charset="0"/>
              </a:rPr>
              <a:t>Revisión y ajuste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F9BEC4B2-4672-4A6C-BA0B-610F1C78AF6F}"/>
              </a:ext>
            </a:extLst>
          </p:cNvPr>
          <p:cNvSpPr/>
          <p:nvPr/>
        </p:nvSpPr>
        <p:spPr>
          <a:xfrm>
            <a:off x="4163143" y="2028343"/>
            <a:ext cx="1926300" cy="708192"/>
          </a:xfrm>
          <a:prstGeom prst="roundRect">
            <a:avLst/>
          </a:prstGeom>
          <a:solidFill>
            <a:srgbClr val="F165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Eras Bold ITC" panose="020B0907030504020204" pitchFamily="34" charset="0"/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7649EB31-11CF-4366-87AA-11C426B5C50F}"/>
              </a:ext>
            </a:extLst>
          </p:cNvPr>
          <p:cNvSpPr/>
          <p:nvPr/>
        </p:nvSpPr>
        <p:spPr>
          <a:xfrm>
            <a:off x="4112599" y="2065788"/>
            <a:ext cx="1981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b="1" dirty="0">
                <a:latin typeface="Eras Bold ITC" panose="020B0907030504020204" pitchFamily="34" charset="0"/>
              </a:rPr>
              <a:t>Ahorro y fondo de emergencia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DE11770-E79D-40D7-AF9F-FBBF6D747E6D}"/>
              </a:ext>
            </a:extLst>
          </p:cNvPr>
          <p:cNvCxnSpPr>
            <a:cxnSpLocks/>
            <a:stCxn id="2" idx="2"/>
            <a:endCxn id="29" idx="0"/>
          </p:cNvCxnSpPr>
          <p:nvPr/>
        </p:nvCxnSpPr>
        <p:spPr>
          <a:xfrm flipH="1">
            <a:off x="6095996" y="721832"/>
            <a:ext cx="3" cy="293896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4BF35786-FF87-4735-B628-1F061FA498DA}"/>
              </a:ext>
            </a:extLst>
          </p:cNvPr>
          <p:cNvCxnSpPr>
            <a:cxnSpLocks/>
          </p:cNvCxnSpPr>
          <p:nvPr/>
        </p:nvCxnSpPr>
        <p:spPr>
          <a:xfrm flipH="1">
            <a:off x="3043237" y="868500"/>
            <a:ext cx="5865020" cy="0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A8EEBDD4-6AE8-40DB-B611-443A2D4B8284}"/>
              </a:ext>
            </a:extLst>
          </p:cNvPr>
          <p:cNvCxnSpPr>
            <a:cxnSpLocks/>
          </p:cNvCxnSpPr>
          <p:nvPr/>
        </p:nvCxnSpPr>
        <p:spPr>
          <a:xfrm flipH="1">
            <a:off x="7896037" y="1533592"/>
            <a:ext cx="2218355" cy="0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3F6A74A2-F615-4EDE-94CD-E999673B23C6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8885159" y="1418975"/>
            <a:ext cx="0" cy="110233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7D5A4D31-ABEB-4644-99E1-8B88913C1300}"/>
              </a:ext>
            </a:extLst>
          </p:cNvPr>
          <p:cNvSpPr/>
          <p:nvPr/>
        </p:nvSpPr>
        <p:spPr>
          <a:xfrm>
            <a:off x="2267236" y="2108054"/>
            <a:ext cx="1573653" cy="490363"/>
          </a:xfrm>
          <a:prstGeom prst="roundRect">
            <a:avLst/>
          </a:prstGeom>
          <a:solidFill>
            <a:srgbClr val="F165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Eras Bold ITC" panose="020B0907030504020204" pitchFamily="34" charset="0"/>
            </a:endParaRP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3D30A40-2910-4663-8315-657EA414CCA9}"/>
              </a:ext>
            </a:extLst>
          </p:cNvPr>
          <p:cNvSpPr/>
          <p:nvPr/>
        </p:nvSpPr>
        <p:spPr>
          <a:xfrm>
            <a:off x="2170490" y="2047859"/>
            <a:ext cx="17625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b="1" dirty="0">
                <a:latin typeface="Eras Bold ITC" panose="020B0907030504020204" pitchFamily="34" charset="0"/>
              </a:rPr>
              <a:t>Prioridad</a:t>
            </a:r>
          </a:p>
          <a:p>
            <a:pPr algn="ctr"/>
            <a:r>
              <a:rPr lang="es-PE" b="1" dirty="0">
                <a:latin typeface="Eras Bold ITC" panose="020B0907030504020204" pitchFamily="34" charset="0"/>
              </a:rPr>
              <a:t>------------------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252A0413-34D5-432A-AC9B-5DB655E27A18}"/>
              </a:ext>
            </a:extLst>
          </p:cNvPr>
          <p:cNvSpPr/>
          <p:nvPr/>
        </p:nvSpPr>
        <p:spPr>
          <a:xfrm>
            <a:off x="7342545" y="2217820"/>
            <a:ext cx="1197099" cy="1935437"/>
          </a:xfrm>
          <a:prstGeom prst="roundRect">
            <a:avLst/>
          </a:prstGeom>
          <a:solidFill>
            <a:srgbClr val="F165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Eras Bold ITC" panose="020B0907030504020204" pitchFamily="34" charset="0"/>
              </a:rPr>
              <a:t>Ingreso 1</a:t>
            </a:r>
            <a:br>
              <a:rPr lang="es-MX" dirty="0">
                <a:solidFill>
                  <a:schemeClr val="tx1"/>
                </a:solidFill>
                <a:latin typeface="Eras Bold ITC" panose="020B0907030504020204" pitchFamily="34" charset="0"/>
              </a:rPr>
            </a:br>
            <a:r>
              <a:rPr lang="es-MX" dirty="0">
                <a:solidFill>
                  <a:schemeClr val="tx1"/>
                </a:solidFill>
                <a:latin typeface="Eras Bold ITC" panose="020B0907030504020204" pitchFamily="34" charset="0"/>
              </a:rPr>
              <a:t>Ingreso 2</a:t>
            </a:r>
            <a:br>
              <a:rPr lang="es-MX" dirty="0">
                <a:solidFill>
                  <a:schemeClr val="tx1"/>
                </a:solidFill>
                <a:latin typeface="Eras Bold ITC" panose="020B0907030504020204" pitchFamily="34" charset="0"/>
              </a:rPr>
            </a:br>
            <a:r>
              <a:rPr lang="es-MX" dirty="0">
                <a:solidFill>
                  <a:schemeClr val="tx1"/>
                </a:solidFill>
                <a:latin typeface="Eras Bold ITC" panose="020B0907030504020204" pitchFamily="34" charset="0"/>
              </a:rPr>
              <a:t>Ingreso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Eras Bold ITC" panose="020B0907030504020204" pitchFamily="34" charset="0"/>
              </a:rPr>
              <a:t>3</a:t>
            </a:r>
            <a:endParaRPr lang="es-PE" dirty="0">
              <a:solidFill>
                <a:schemeClr val="tx1"/>
              </a:solidFill>
              <a:latin typeface="Eras Bold ITC" panose="020B0907030504020204" pitchFamily="34" charset="0"/>
            </a:endParaRP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C40E43B6-C755-43BD-9630-4F43EA155006}"/>
              </a:ext>
            </a:extLst>
          </p:cNvPr>
          <p:cNvSpPr/>
          <p:nvPr/>
        </p:nvSpPr>
        <p:spPr>
          <a:xfrm>
            <a:off x="9560901" y="2248664"/>
            <a:ext cx="1106982" cy="1935437"/>
          </a:xfrm>
          <a:prstGeom prst="roundRect">
            <a:avLst/>
          </a:prstGeom>
          <a:solidFill>
            <a:srgbClr val="F165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Eras Bold ITC" panose="020B0907030504020204" pitchFamily="34" charset="0"/>
              </a:rPr>
              <a:t>Gasto   1</a:t>
            </a:r>
            <a:br>
              <a:rPr lang="es-MX" dirty="0">
                <a:solidFill>
                  <a:schemeClr val="tx1"/>
                </a:solidFill>
                <a:latin typeface="Eras Bold ITC" panose="020B0907030504020204" pitchFamily="34" charset="0"/>
              </a:rPr>
            </a:br>
            <a:r>
              <a:rPr lang="es-MX" dirty="0">
                <a:solidFill>
                  <a:schemeClr val="tx1"/>
                </a:solidFill>
                <a:latin typeface="Eras Bold ITC" panose="020B0907030504020204" pitchFamily="34" charset="0"/>
              </a:rPr>
              <a:t>Gasto   2</a:t>
            </a:r>
            <a:br>
              <a:rPr lang="es-MX" dirty="0">
                <a:solidFill>
                  <a:schemeClr val="tx1"/>
                </a:solidFill>
                <a:latin typeface="Eras Bold ITC" panose="020B0907030504020204" pitchFamily="34" charset="0"/>
              </a:rPr>
            </a:br>
            <a:r>
              <a:rPr lang="es-MX" dirty="0">
                <a:solidFill>
                  <a:schemeClr val="tx1"/>
                </a:solidFill>
                <a:latin typeface="Eras Bold ITC" panose="020B0907030504020204" pitchFamily="34" charset="0"/>
              </a:rPr>
              <a:t>Gasto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Eras Bold ITC" panose="020B0907030504020204" pitchFamily="34" charset="0"/>
              </a:rPr>
              <a:t>3</a:t>
            </a:r>
            <a:endParaRPr lang="es-PE" dirty="0">
              <a:solidFill>
                <a:schemeClr val="tx1"/>
              </a:solidFill>
              <a:latin typeface="Eras Bold ITC" panose="020B0907030504020204" pitchFamily="34" charset="0"/>
            </a:endParaRP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27830B1D-6C07-4D0F-B2FF-E392031FB8B4}"/>
              </a:ext>
            </a:extLst>
          </p:cNvPr>
          <p:cNvSpPr/>
          <p:nvPr/>
        </p:nvSpPr>
        <p:spPr>
          <a:xfrm>
            <a:off x="3627219" y="3025643"/>
            <a:ext cx="1435288" cy="490363"/>
          </a:xfrm>
          <a:prstGeom prst="roundRect">
            <a:avLst/>
          </a:prstGeom>
          <a:solidFill>
            <a:srgbClr val="F165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Eras Bold ITC" panose="020B0907030504020204" pitchFamily="34" charset="0"/>
              </a:rPr>
              <a:t>Seguridad</a:t>
            </a:r>
            <a:endParaRPr lang="es-PE" dirty="0">
              <a:solidFill>
                <a:schemeClr val="tx1"/>
              </a:solidFill>
              <a:latin typeface="Eras Bold ITC" panose="020B0907030504020204" pitchFamily="34" charset="0"/>
            </a:endParaRP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F9A44128-968D-4DCA-8270-41D5F25768C7}"/>
              </a:ext>
            </a:extLst>
          </p:cNvPr>
          <p:cNvSpPr/>
          <p:nvPr/>
        </p:nvSpPr>
        <p:spPr>
          <a:xfrm>
            <a:off x="5226552" y="3013849"/>
            <a:ext cx="1028390" cy="490363"/>
          </a:xfrm>
          <a:prstGeom prst="roundRect">
            <a:avLst/>
          </a:prstGeom>
          <a:solidFill>
            <a:srgbClr val="F165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Eras Bold ITC" panose="020B0907030504020204" pitchFamily="34" charset="0"/>
              </a:rPr>
              <a:t>Alerta</a:t>
            </a:r>
            <a:endParaRPr lang="es-PE" dirty="0">
              <a:solidFill>
                <a:schemeClr val="tx1"/>
              </a:solidFill>
              <a:latin typeface="Eras Bold ITC" panose="020B0907030504020204" pitchFamily="34" charset="0"/>
            </a:endParaRPr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992E4920-A87B-4EEE-A0EA-CAD756307A22}"/>
              </a:ext>
            </a:extLst>
          </p:cNvPr>
          <p:cNvSpPr/>
          <p:nvPr/>
        </p:nvSpPr>
        <p:spPr>
          <a:xfrm>
            <a:off x="4805493" y="3635419"/>
            <a:ext cx="1449448" cy="490363"/>
          </a:xfrm>
          <a:prstGeom prst="roundRect">
            <a:avLst/>
          </a:prstGeom>
          <a:solidFill>
            <a:srgbClr val="F165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Eras Bold ITC" panose="020B0907030504020204" pitchFamily="34" charset="0"/>
              </a:rPr>
              <a:t>Visualizar</a:t>
            </a:r>
            <a:endParaRPr lang="es-PE" dirty="0">
              <a:solidFill>
                <a:schemeClr val="tx1"/>
              </a:solidFill>
              <a:latin typeface="Eras Bold ITC" panose="020B0907030504020204" pitchFamily="34" charset="0"/>
            </a:endParaRP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C6805077-F875-44D0-A35A-BA2120DAE2AA}"/>
              </a:ext>
            </a:extLst>
          </p:cNvPr>
          <p:cNvSpPr/>
          <p:nvPr/>
        </p:nvSpPr>
        <p:spPr>
          <a:xfrm>
            <a:off x="5947288" y="4184101"/>
            <a:ext cx="1553614" cy="490363"/>
          </a:xfrm>
          <a:prstGeom prst="roundRect">
            <a:avLst/>
          </a:prstGeom>
          <a:solidFill>
            <a:srgbClr val="F165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Eras Bold ITC" panose="020B0907030504020204" pitchFamily="34" charset="0"/>
              </a:rPr>
              <a:t>Configurar</a:t>
            </a:r>
            <a:endParaRPr lang="es-PE" dirty="0">
              <a:solidFill>
                <a:schemeClr val="tx1"/>
              </a:solidFill>
              <a:latin typeface="Eras Bold ITC" panose="020B0907030504020204" pitchFamily="34" charset="0"/>
            </a:endParaRPr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5EF9533A-6F71-415F-B32F-34A27D80A0CD}"/>
              </a:ext>
            </a:extLst>
          </p:cNvPr>
          <p:cNvSpPr/>
          <p:nvPr/>
        </p:nvSpPr>
        <p:spPr>
          <a:xfrm>
            <a:off x="622037" y="2990722"/>
            <a:ext cx="1573653" cy="490363"/>
          </a:xfrm>
          <a:prstGeom prst="roundRect">
            <a:avLst/>
          </a:prstGeom>
          <a:solidFill>
            <a:srgbClr val="F165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  <a:latin typeface="Eras Bold ITC" panose="020B0907030504020204" pitchFamily="34" charset="0"/>
              </a:rPr>
              <a:t>Gastos Esenciales</a:t>
            </a:r>
            <a:endParaRPr lang="es-PE" b="1" dirty="0">
              <a:solidFill>
                <a:schemeClr val="tx1"/>
              </a:solidFill>
              <a:latin typeface="Eras Bold ITC" panose="020B0907030504020204" pitchFamily="34" charset="0"/>
            </a:endParaRP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B274C6D1-25E7-4232-8751-0FC5B458BF01}"/>
              </a:ext>
            </a:extLst>
          </p:cNvPr>
          <p:cNvSpPr/>
          <p:nvPr/>
        </p:nvSpPr>
        <p:spPr>
          <a:xfrm>
            <a:off x="703046" y="3950874"/>
            <a:ext cx="1573653" cy="490363"/>
          </a:xfrm>
          <a:prstGeom prst="roundRect">
            <a:avLst/>
          </a:prstGeom>
          <a:solidFill>
            <a:srgbClr val="F165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  <a:latin typeface="Eras Bold ITC" panose="020B0907030504020204" pitchFamily="34" charset="0"/>
              </a:rPr>
              <a:t>Gastos Fijos</a:t>
            </a:r>
            <a:endParaRPr lang="es-PE" b="1" dirty="0">
              <a:solidFill>
                <a:schemeClr val="tx1"/>
              </a:solidFill>
              <a:latin typeface="Eras Bold ITC" panose="020B0907030504020204" pitchFamily="34" charset="0"/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8CDAF526-2E3C-446D-9024-8930C373242F}"/>
              </a:ext>
            </a:extLst>
          </p:cNvPr>
          <p:cNvSpPr/>
          <p:nvPr/>
        </p:nvSpPr>
        <p:spPr>
          <a:xfrm>
            <a:off x="3172053" y="3615884"/>
            <a:ext cx="1573653" cy="490363"/>
          </a:xfrm>
          <a:prstGeom prst="roundRect">
            <a:avLst/>
          </a:prstGeom>
          <a:solidFill>
            <a:srgbClr val="F165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  <a:latin typeface="Eras Bold ITC" panose="020B0907030504020204" pitchFamily="34" charset="0"/>
              </a:rPr>
              <a:t>Gastos Variables</a:t>
            </a:r>
            <a:endParaRPr lang="es-PE" b="1" dirty="0">
              <a:solidFill>
                <a:schemeClr val="tx1"/>
              </a:solidFill>
              <a:latin typeface="Eras Bold ITC" panose="020B0907030504020204" pitchFamily="34" charset="0"/>
            </a:endParaRP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FBAEFB10-D4EB-4179-9F52-125AA287C9AD}"/>
              </a:ext>
            </a:extLst>
          </p:cNvPr>
          <p:cNvSpPr/>
          <p:nvPr/>
        </p:nvSpPr>
        <p:spPr>
          <a:xfrm>
            <a:off x="2385226" y="4510377"/>
            <a:ext cx="1573653" cy="490363"/>
          </a:xfrm>
          <a:prstGeom prst="roundRect">
            <a:avLst/>
          </a:prstGeom>
          <a:solidFill>
            <a:srgbClr val="F165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  <a:latin typeface="Eras Bold ITC" panose="020B0907030504020204" pitchFamily="34" charset="0"/>
              </a:rPr>
              <a:t>Inversiones</a:t>
            </a:r>
            <a:endParaRPr lang="es-PE" b="1" dirty="0">
              <a:solidFill>
                <a:schemeClr val="tx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955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40942C5D-5F64-4084-9B28-F589CE233B32}"/>
              </a:ext>
            </a:extLst>
          </p:cNvPr>
          <p:cNvSpPr/>
          <p:nvPr/>
        </p:nvSpPr>
        <p:spPr>
          <a:xfrm>
            <a:off x="3663552" y="758431"/>
            <a:ext cx="4800344" cy="59721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09" name="Imagen 108" descr="Prime Video: Click">
            <a:extLst>
              <a:ext uri="{FF2B5EF4-FFF2-40B4-BE49-F238E27FC236}">
                <a16:creationId xmlns:a16="http://schemas.microsoft.com/office/drawing/2014/main" id="{C09FC128-ABF2-473F-9BBB-A01EB4E56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04" t="2630" b="2630"/>
          <a:stretch>
            <a:fillRect/>
          </a:stretch>
        </p:blipFill>
        <p:spPr bwMode="auto">
          <a:xfrm>
            <a:off x="3937626" y="924923"/>
            <a:ext cx="4267195" cy="5620953"/>
          </a:xfrm>
          <a:custGeom>
            <a:avLst/>
            <a:gdLst>
              <a:gd name="connsiteX0" fmla="*/ 711213 w 4267195"/>
              <a:gd name="connsiteY0" fmla="*/ 0 h 5620953"/>
              <a:gd name="connsiteX1" fmla="*/ 3555982 w 4267195"/>
              <a:gd name="connsiteY1" fmla="*/ 0 h 5620953"/>
              <a:gd name="connsiteX2" fmla="*/ 4267195 w 4267195"/>
              <a:gd name="connsiteY2" fmla="*/ 711213 h 5620953"/>
              <a:gd name="connsiteX3" fmla="*/ 4267195 w 4267195"/>
              <a:gd name="connsiteY3" fmla="*/ 4909740 h 5620953"/>
              <a:gd name="connsiteX4" fmla="*/ 3555982 w 4267195"/>
              <a:gd name="connsiteY4" fmla="*/ 5620953 h 5620953"/>
              <a:gd name="connsiteX5" fmla="*/ 711213 w 4267195"/>
              <a:gd name="connsiteY5" fmla="*/ 5620953 h 5620953"/>
              <a:gd name="connsiteX6" fmla="*/ 0 w 4267195"/>
              <a:gd name="connsiteY6" fmla="*/ 4909740 h 5620953"/>
              <a:gd name="connsiteX7" fmla="*/ 0 w 4267195"/>
              <a:gd name="connsiteY7" fmla="*/ 711213 h 5620953"/>
              <a:gd name="connsiteX8" fmla="*/ 711213 w 4267195"/>
              <a:gd name="connsiteY8" fmla="*/ 0 h 562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7195" h="5620953">
                <a:moveTo>
                  <a:pt x="711213" y="0"/>
                </a:moveTo>
                <a:lnTo>
                  <a:pt x="3555982" y="0"/>
                </a:lnTo>
                <a:cubicBezTo>
                  <a:pt x="3948774" y="0"/>
                  <a:pt x="4267195" y="318421"/>
                  <a:pt x="4267195" y="711213"/>
                </a:cubicBezTo>
                <a:lnTo>
                  <a:pt x="4267195" y="4909740"/>
                </a:lnTo>
                <a:cubicBezTo>
                  <a:pt x="4267195" y="5302532"/>
                  <a:pt x="3948774" y="5620953"/>
                  <a:pt x="3555982" y="5620953"/>
                </a:cubicBezTo>
                <a:lnTo>
                  <a:pt x="711213" y="5620953"/>
                </a:lnTo>
                <a:cubicBezTo>
                  <a:pt x="318421" y="5620953"/>
                  <a:pt x="0" y="5302532"/>
                  <a:pt x="0" y="4909740"/>
                </a:cubicBezTo>
                <a:lnTo>
                  <a:pt x="0" y="711213"/>
                </a:lnTo>
                <a:cubicBezTo>
                  <a:pt x="0" y="318421"/>
                  <a:pt x="318421" y="0"/>
                  <a:pt x="711213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Algunas apps de mi celular tienen diferente color en el icono - Comunidad  de Android">
            <a:extLst>
              <a:ext uri="{FF2B5EF4-FFF2-40B4-BE49-F238E27FC236}">
                <a16:creationId xmlns:a16="http://schemas.microsoft.com/office/drawing/2014/main" id="{E397E4F3-3D8F-4F24-8243-E2F5C35D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278" r="95463">
                        <a14:foregroundMark x1="48426" y1="41458" x2="53333" y2="45750"/>
                        <a14:foregroundMark x1="29722" y1="41708" x2="32407" y2="44750"/>
                        <a14:foregroundMark x1="8241" y1="42708" x2="12315" y2="45125"/>
                        <a14:foregroundMark x1="11481" y1="54917" x2="12870" y2="59333"/>
                        <a14:foregroundMark x1="28889" y1="45000" x2="33796" y2="42458"/>
                        <a14:foregroundMark x1="9630" y1="29375" x2="16389" y2="26042"/>
                        <a14:foregroundMark x1="6574" y1="15792" x2="14722" y2="14208"/>
                        <a14:foregroundMark x1="30556" y1="15917" x2="36204" y2="13958"/>
                        <a14:foregroundMark x1="11481" y1="13833" x2="7407" y2="15167"/>
                        <a14:foregroundMark x1="6574" y1="14542" x2="15556" y2="17125"/>
                        <a14:foregroundMark x1="44352" y1="14667" x2="56389" y2="17000"/>
                        <a14:foregroundMark x1="66944" y1="13833" x2="75926" y2="17125"/>
                        <a14:foregroundMark x1="85741" y1="13458" x2="92500" y2="18333"/>
                        <a14:foregroundMark x1="82685" y1="27542" x2="91111" y2="32542"/>
                        <a14:foregroundMark x1="65278" y1="27042" x2="72130" y2="29958"/>
                        <a14:foregroundMark x1="46852" y1="27292" x2="53611" y2="30333"/>
                        <a14:foregroundMark x1="30278" y1="26917" x2="33796" y2="28875"/>
                        <a14:foregroundMark x1="68889" y1="42833" x2="76481" y2="43792"/>
                        <a14:foregroundMark x1="87315" y1="41708" x2="94444" y2="44167"/>
                        <a14:foregroundMark x1="88148" y1="54917" x2="89259" y2="57875"/>
                        <a14:foregroundMark x1="68056" y1="55042" x2="67778" y2="57000"/>
                        <a14:foregroundMark x1="47130" y1="55167" x2="49537" y2="57875"/>
                        <a14:foregroundMark x1="28889" y1="55292" x2="32685" y2="57750"/>
                        <a14:foregroundMark x1="30278" y1="67625" x2="32130" y2="69833"/>
                        <a14:foregroundMark x1="11481" y1="68000" x2="16389" y2="70708"/>
                        <a14:foregroundMark x1="6574" y1="80000" x2="12870" y2="82083"/>
                        <a14:foregroundMark x1="30278" y1="80625" x2="38148" y2="82708"/>
                        <a14:foregroundMark x1="48426" y1="79500" x2="54722" y2="82083"/>
                        <a14:foregroundMark x1="69074" y1="81333" x2="73704" y2="83417"/>
                        <a14:foregroundMark x1="85463" y1="80500" x2="89259" y2="82917"/>
                        <a14:foregroundMark x1="86204" y1="67625" x2="91389" y2="70708"/>
                        <a14:foregroundMark x1="64537" y1="67875" x2="70185" y2="72167"/>
                        <a14:foregroundMark x1="46852" y1="67875" x2="53611" y2="70583"/>
                        <a14:foregroundMark x1="9352" y1="13458" x2="15000" y2="15042"/>
                        <a14:foregroundMark x1="7963" y1="17375" x2="12315" y2="17375"/>
                        <a14:foregroundMark x1="9074" y1="18708" x2="14444" y2="18833"/>
                        <a14:foregroundMark x1="18519" y1="13708" x2="19630" y2="15792"/>
                        <a14:foregroundMark x1="15000" y1="13208" x2="15833" y2="13083"/>
                        <a14:foregroundMark x1="9815" y1="12458" x2="14167" y2="12458"/>
                        <a14:foregroundMark x1="24259" y1="18708" x2="37593" y2="19458"/>
                        <a14:foregroundMark x1="44074" y1="18708" x2="55278" y2="18958"/>
                        <a14:foregroundMark x1="66389" y1="18708" x2="72963" y2="19708"/>
                        <a14:foregroundMark x1="83241" y1="18708" x2="92222" y2="18708"/>
                        <a14:foregroundMark x1="63704" y1="20167" x2="71852" y2="20417"/>
                        <a14:foregroundMark x1="46296" y1="31333" x2="54444" y2="31542"/>
                        <a14:foregroundMark x1="27500" y1="31417" x2="36204" y2="31667"/>
                        <a14:foregroundMark x1="5741" y1="31042" x2="17500" y2="31333"/>
                        <a14:foregroundMark x1="5370" y1="46792" x2="8611" y2="48167"/>
                        <a14:foregroundMark x1="24907" y1="46250" x2="40093" y2="46875"/>
                        <a14:foregroundMark x1="7222" y1="46792" x2="20556" y2="46792"/>
                        <a14:foregroundMark x1="9630" y1="48375" x2="15000" y2="48375"/>
                        <a14:foregroundMark x1="47500" y1="46625" x2="53056" y2="46625"/>
                        <a14:foregroundMark x1="6944" y1="32000" x2="17685" y2="32542"/>
                        <a14:foregroundMark x1="63148" y1="46250" x2="75463" y2="47167"/>
                        <a14:foregroundMark x1="80648" y1="47167" x2="95463" y2="47000"/>
                        <a14:foregroundMark x1="82315" y1="59208" x2="92963" y2="59208"/>
                        <a14:foregroundMark x1="46111" y1="67542" x2="54259" y2="67333"/>
                        <a14:foregroundMark x1="64167" y1="59583" x2="73426" y2="59583"/>
                        <a14:foregroundMark x1="46481" y1="59208" x2="54259" y2="59583"/>
                        <a14:foregroundMark x1="27778" y1="59375" x2="35185" y2="59500"/>
                        <a14:foregroundMark x1="6111" y1="59667" x2="17222" y2="59667"/>
                        <a14:foregroundMark x1="6574" y1="73167" x2="19722" y2="73000"/>
                        <a14:foregroundMark x1="26296" y1="72625" x2="35185" y2="72625"/>
                        <a14:foregroundMark x1="42130" y1="72333" x2="57778" y2="72333"/>
                        <a14:foregroundMark x1="41296" y1="74000" x2="56574" y2="74000"/>
                        <a14:foregroundMark x1="6574" y1="72167" x2="17870" y2="72250"/>
                        <a14:foregroundMark x1="61667" y1="72542" x2="76111" y2="72833"/>
                        <a14:foregroundMark x1="82685" y1="72542" x2="91944" y2="72542"/>
                        <a14:foregroundMark x1="84352" y1="85500" x2="91111" y2="85792"/>
                        <a14:foregroundMark x1="62500" y1="85583" x2="73056" y2="85583"/>
                        <a14:foregroundMark x1="45833" y1="85583" x2="54074" y2="85583"/>
                        <a14:foregroundMark x1="28796" y1="85667" x2="35000" y2="85667"/>
                        <a14:foregroundMark x1="6944" y1="85667" x2="19722" y2="85792"/>
                        <a14:foregroundMark x1="63519" y1="32333" x2="63981" y2="32333"/>
                        <a14:foregroundMark x1="82500" y1="31625" x2="91296" y2="32333"/>
                        <a14:foregroundMark x1="64352" y1="31500" x2="72222" y2="31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24" y="505611"/>
            <a:ext cx="3086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CF1823F6-44BF-46AB-9E2C-1209F61ED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804" y="1331659"/>
            <a:ext cx="402384" cy="389191"/>
          </a:xfrm>
          <a:prstGeom prst="rect">
            <a:avLst/>
          </a:prstGeom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9532DFBE-E2C8-42B8-81F1-55E5370415B1}"/>
              </a:ext>
            </a:extLst>
          </p:cNvPr>
          <p:cNvSpPr/>
          <p:nvPr/>
        </p:nvSpPr>
        <p:spPr>
          <a:xfrm>
            <a:off x="6790979" y="1733454"/>
            <a:ext cx="548034" cy="1692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MX" sz="500" b="1" dirty="0">
                <a:solidFill>
                  <a:schemeClr val="bg1"/>
                </a:solidFill>
                <a:latin typeface="Eras Bold ITC" panose="020B0907030504020204" pitchFamily="34" charset="0"/>
              </a:rPr>
              <a:t>InterBoing</a:t>
            </a:r>
            <a:endParaRPr lang="es-PE" sz="500" dirty="0">
              <a:solidFill>
                <a:schemeClr val="bg1"/>
              </a:solidFill>
            </a:endParaRP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25F0FE02-7194-457B-87A3-4A496B25DA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05" b="98920" l="10000" r="90000">
                        <a14:foregroundMark x1="32283" y1="38735" x2="33261" y2="44753"/>
                        <a14:foregroundMark x1="57174" y1="86574" x2="60326" y2="96296"/>
                        <a14:foregroundMark x1="60326" y1="96296" x2="63261" y2="99074"/>
                        <a14:foregroundMark x1="31957" y1="10185" x2="33261" y2="13117"/>
                        <a14:foregroundMark x1="31957" y1="39815" x2="32391" y2="37037"/>
                        <a14:foregroundMark x1="27500" y1="9105" x2="27500" y2="91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1447" y="1157681"/>
            <a:ext cx="8093045" cy="57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68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A08ADF3-D0F5-4B06-B042-D3CA1F06276D}"/>
              </a:ext>
            </a:extLst>
          </p:cNvPr>
          <p:cNvSpPr/>
          <p:nvPr/>
        </p:nvSpPr>
        <p:spPr>
          <a:xfrm>
            <a:off x="3663552" y="758431"/>
            <a:ext cx="4800344" cy="59721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D6857DEA-CABC-4073-95D3-3C50F9EBBC70}"/>
              </a:ext>
            </a:extLst>
          </p:cNvPr>
          <p:cNvSpPr/>
          <p:nvPr/>
        </p:nvSpPr>
        <p:spPr>
          <a:xfrm>
            <a:off x="3937625" y="924923"/>
            <a:ext cx="4267195" cy="5620953"/>
          </a:xfrm>
          <a:prstGeom prst="roundRect">
            <a:avLst/>
          </a:prstGeom>
          <a:solidFill>
            <a:srgbClr val="136C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10" name="Picture 8" descr="https://cdn.discordapp.com/attachments/1236500493791137803/1290907038242574336/image.png?ex=66fe2a5d&amp;is=66fcd8dd&amp;hm=817e3bc8897a2f0bcc6a3e68acea1a90915da65b9e746cd5388d54f0c19f760a&amp;=">
            <a:extLst>
              <a:ext uri="{FF2B5EF4-FFF2-40B4-BE49-F238E27FC236}">
                <a16:creationId xmlns:a16="http://schemas.microsoft.com/office/drawing/2014/main" id="{4D326032-DC73-424D-B8EA-B176ED111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747" y="1037550"/>
            <a:ext cx="467033" cy="46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CB778D0-8B32-441C-8A11-84C26FDBEB57}"/>
              </a:ext>
            </a:extLst>
          </p:cNvPr>
          <p:cNvSpPr/>
          <p:nvPr/>
        </p:nvSpPr>
        <p:spPr>
          <a:xfrm>
            <a:off x="3997310" y="1559664"/>
            <a:ext cx="4159249" cy="47894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83FD840-AE49-4A0E-854C-DF20E1676236}"/>
              </a:ext>
            </a:extLst>
          </p:cNvPr>
          <p:cNvSpPr txBox="1"/>
          <p:nvPr/>
        </p:nvSpPr>
        <p:spPr>
          <a:xfrm>
            <a:off x="4689115" y="1029419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F16554"/>
                </a:solidFill>
                <a:latin typeface="Eras Bold ITC" panose="020B0907030504020204" pitchFamily="34" charset="0"/>
              </a:rPr>
              <a:t>InterBoing</a:t>
            </a:r>
            <a:endParaRPr lang="es-PE" sz="2400" b="1" dirty="0">
              <a:solidFill>
                <a:srgbClr val="F16554"/>
              </a:solidFill>
              <a:latin typeface="Eras Bold ITC" panose="020B0907030504020204" pitchFamily="34" charset="0"/>
            </a:endParaRPr>
          </a:p>
        </p:txBody>
      </p:sp>
      <p:pic>
        <p:nvPicPr>
          <p:cNvPr id="13" name="Picture 2" descr="Icono Campana En - Gráficos vectoriales gratis en Pixabay">
            <a:extLst>
              <a:ext uri="{FF2B5EF4-FFF2-40B4-BE49-F238E27FC236}">
                <a16:creationId xmlns:a16="http://schemas.microsoft.com/office/drawing/2014/main" id="{86F00680-8620-4DAA-862F-7E3CA5D21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809" y="1111915"/>
            <a:ext cx="364503" cy="364503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7F1CD81C-AFCC-4E99-87EF-50D55B139251}"/>
              </a:ext>
            </a:extLst>
          </p:cNvPr>
          <p:cNvSpPr/>
          <p:nvPr/>
        </p:nvSpPr>
        <p:spPr>
          <a:xfrm>
            <a:off x="7472266" y="1165331"/>
            <a:ext cx="241300" cy="45719"/>
          </a:xfrm>
          <a:prstGeom prst="roundRect">
            <a:avLst/>
          </a:prstGeom>
          <a:solidFill>
            <a:srgbClr val="0070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FB7C9B7-1037-4EB0-9517-AF28AE5B35DF}"/>
              </a:ext>
            </a:extLst>
          </p:cNvPr>
          <p:cNvSpPr/>
          <p:nvPr/>
        </p:nvSpPr>
        <p:spPr>
          <a:xfrm>
            <a:off x="7406467" y="1248206"/>
            <a:ext cx="284081" cy="45719"/>
          </a:xfrm>
          <a:prstGeom prst="roundRect">
            <a:avLst/>
          </a:prstGeom>
          <a:solidFill>
            <a:srgbClr val="0070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DB8C5D8B-5A7F-4BD8-ABEF-FD44A21B1EFA}"/>
              </a:ext>
            </a:extLst>
          </p:cNvPr>
          <p:cNvSpPr/>
          <p:nvPr/>
        </p:nvSpPr>
        <p:spPr>
          <a:xfrm>
            <a:off x="7472266" y="1321060"/>
            <a:ext cx="241300" cy="45719"/>
          </a:xfrm>
          <a:prstGeom prst="roundRect">
            <a:avLst/>
          </a:prstGeom>
          <a:solidFill>
            <a:srgbClr val="0070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00288F3A-FAA7-40B8-B8C9-5C856CCB4593}"/>
              </a:ext>
            </a:extLst>
          </p:cNvPr>
          <p:cNvSpPr/>
          <p:nvPr/>
        </p:nvSpPr>
        <p:spPr>
          <a:xfrm>
            <a:off x="5277073" y="1588996"/>
            <a:ext cx="1573302" cy="333677"/>
          </a:xfrm>
          <a:prstGeom prst="roundRect">
            <a:avLst/>
          </a:prstGeom>
          <a:solidFill>
            <a:srgbClr val="0070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AFE88A0-5329-418C-A290-A9BDF91B593F}"/>
              </a:ext>
            </a:extLst>
          </p:cNvPr>
          <p:cNvSpPr/>
          <p:nvPr/>
        </p:nvSpPr>
        <p:spPr>
          <a:xfrm>
            <a:off x="5516422" y="1563394"/>
            <a:ext cx="1109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Eras Bold ITC" panose="020B0907030504020204" pitchFamily="34" charset="0"/>
              </a:rPr>
              <a:t>Análisis</a:t>
            </a:r>
            <a:endParaRPr lang="es-PE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847D943-EF68-4CC9-9A16-25022B124BA8}"/>
              </a:ext>
            </a:extLst>
          </p:cNvPr>
          <p:cNvSpPr/>
          <p:nvPr/>
        </p:nvSpPr>
        <p:spPr>
          <a:xfrm flipV="1">
            <a:off x="4149199" y="1992146"/>
            <a:ext cx="382905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44175D01-252A-402F-BF9D-21A27B6446E1}"/>
              </a:ext>
            </a:extLst>
          </p:cNvPr>
          <p:cNvCxnSpPr>
            <a:cxnSpLocks/>
          </p:cNvCxnSpPr>
          <p:nvPr/>
        </p:nvCxnSpPr>
        <p:spPr>
          <a:xfrm>
            <a:off x="2197916" y="396366"/>
            <a:ext cx="0" cy="1996443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76169CFB-DAB1-419A-B156-1E16BD98BC69}"/>
              </a:ext>
            </a:extLst>
          </p:cNvPr>
          <p:cNvCxnSpPr>
            <a:cxnSpLocks/>
          </p:cNvCxnSpPr>
          <p:nvPr/>
        </p:nvCxnSpPr>
        <p:spPr>
          <a:xfrm flipH="1">
            <a:off x="2197916" y="396366"/>
            <a:ext cx="7853494" cy="0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B13778FF-EFD3-410F-9F0D-E91BDE2472DC}"/>
              </a:ext>
            </a:extLst>
          </p:cNvPr>
          <p:cNvSpPr/>
          <p:nvPr/>
        </p:nvSpPr>
        <p:spPr>
          <a:xfrm>
            <a:off x="5277073" y="59733"/>
            <a:ext cx="1426129" cy="637564"/>
          </a:xfrm>
          <a:prstGeom prst="roundRect">
            <a:avLst/>
          </a:prstGeom>
          <a:solidFill>
            <a:srgbClr val="F165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Eras Bold ITC" panose="020B0907030504020204" pitchFamily="34" charset="0"/>
            </a:endParaRP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DEA54D9E-45BF-43D1-BAD9-39ED4D389E90}"/>
              </a:ext>
            </a:extLst>
          </p:cNvPr>
          <p:cNvSpPr/>
          <p:nvPr/>
        </p:nvSpPr>
        <p:spPr>
          <a:xfrm>
            <a:off x="5255977" y="50965"/>
            <a:ext cx="1455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b="1" dirty="0">
                <a:latin typeface="Eras Bold ITC" panose="020B0907030504020204" pitchFamily="34" charset="0"/>
              </a:rPr>
              <a:t>Análisis de</a:t>
            </a:r>
          </a:p>
          <a:p>
            <a:pPr algn="ctr"/>
            <a:r>
              <a:rPr lang="es-MX" b="1" dirty="0">
                <a:latin typeface="Eras Bold ITC" panose="020B0907030504020204" pitchFamily="34" charset="0"/>
              </a:rPr>
              <a:t>Gastos</a:t>
            </a:r>
            <a:endParaRPr lang="es-PE" b="1" dirty="0">
              <a:latin typeface="Eras Bold ITC" panose="020B0907030504020204" pitchFamily="34" charset="0"/>
            </a:endParaRPr>
          </a:p>
        </p:txBody>
      </p: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58D70019-52F2-492E-BFA1-86D2536D5B69}"/>
              </a:ext>
            </a:extLst>
          </p:cNvPr>
          <p:cNvCxnSpPr>
            <a:cxnSpLocks/>
          </p:cNvCxnSpPr>
          <p:nvPr/>
        </p:nvCxnSpPr>
        <p:spPr>
          <a:xfrm>
            <a:off x="10051410" y="396366"/>
            <a:ext cx="0" cy="1996443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3FF608D9-E960-42C7-B63A-3BB5AE90B267}"/>
              </a:ext>
            </a:extLst>
          </p:cNvPr>
          <p:cNvCxnSpPr>
            <a:cxnSpLocks/>
          </p:cNvCxnSpPr>
          <p:nvPr/>
        </p:nvCxnSpPr>
        <p:spPr>
          <a:xfrm flipH="1">
            <a:off x="915799" y="1476418"/>
            <a:ext cx="1282117" cy="0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B1E0431E-0E5C-4BBC-B3FA-E948401E9C05}"/>
              </a:ext>
            </a:extLst>
          </p:cNvPr>
          <p:cNvCxnSpPr>
            <a:cxnSpLocks/>
          </p:cNvCxnSpPr>
          <p:nvPr/>
        </p:nvCxnSpPr>
        <p:spPr>
          <a:xfrm flipH="1">
            <a:off x="10051410" y="1491084"/>
            <a:ext cx="352338" cy="0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8D785C74-D154-43FA-A006-367AC0838953}"/>
              </a:ext>
            </a:extLst>
          </p:cNvPr>
          <p:cNvSpPr/>
          <p:nvPr/>
        </p:nvSpPr>
        <p:spPr>
          <a:xfrm>
            <a:off x="94573" y="1219315"/>
            <a:ext cx="1573653" cy="490363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  <a:latin typeface="Eras Bold ITC" panose="020B0907030504020204" pitchFamily="34" charset="0"/>
              </a:rPr>
              <a:t>Gastos Esenciales</a:t>
            </a:r>
            <a:endParaRPr lang="es-PE" b="1" dirty="0">
              <a:solidFill>
                <a:schemeClr val="tx1"/>
              </a:solidFill>
              <a:latin typeface="Eras Bold ITC" panose="020B0907030504020204" pitchFamily="34" charset="0"/>
            </a:endParaRP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08D3412F-769D-45FE-8010-76ABADB24D1F}"/>
              </a:ext>
            </a:extLst>
          </p:cNvPr>
          <p:cNvSpPr/>
          <p:nvPr/>
        </p:nvSpPr>
        <p:spPr>
          <a:xfrm>
            <a:off x="1357081" y="2376086"/>
            <a:ext cx="1573653" cy="490363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  <a:latin typeface="Eras Bold ITC" panose="020B0907030504020204" pitchFamily="34" charset="0"/>
              </a:rPr>
              <a:t>Gastos Fijos</a:t>
            </a:r>
            <a:endParaRPr lang="es-PE" b="1" dirty="0">
              <a:solidFill>
                <a:schemeClr val="tx1"/>
              </a:solidFill>
              <a:latin typeface="Eras Bold ITC" panose="020B0907030504020204" pitchFamily="34" charset="0"/>
            </a:endParaRP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37259BDC-78D4-4254-B8EF-F2C76DA9A28F}"/>
              </a:ext>
            </a:extLst>
          </p:cNvPr>
          <p:cNvSpPr/>
          <p:nvPr/>
        </p:nvSpPr>
        <p:spPr>
          <a:xfrm>
            <a:off x="10393905" y="1211050"/>
            <a:ext cx="1573653" cy="4903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  <a:latin typeface="Eras Bold ITC" panose="020B0907030504020204" pitchFamily="34" charset="0"/>
              </a:rPr>
              <a:t>Gastos Variables</a:t>
            </a:r>
            <a:endParaRPr lang="es-PE" b="1" dirty="0">
              <a:solidFill>
                <a:schemeClr val="tx1"/>
              </a:solidFill>
              <a:latin typeface="Eras Bold ITC" panose="020B0907030504020204" pitchFamily="34" charset="0"/>
            </a:endParaRPr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2C1D296F-77BD-4ABE-B319-811FB56EF1C6}"/>
              </a:ext>
            </a:extLst>
          </p:cNvPr>
          <p:cNvSpPr/>
          <p:nvPr/>
        </p:nvSpPr>
        <p:spPr>
          <a:xfrm>
            <a:off x="9261266" y="2305767"/>
            <a:ext cx="1573653" cy="490363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  <a:latin typeface="Eras Bold ITC" panose="020B0907030504020204" pitchFamily="34" charset="0"/>
              </a:rPr>
              <a:t>Inversiones</a:t>
            </a:r>
            <a:endParaRPr lang="es-PE" b="1" dirty="0">
              <a:solidFill>
                <a:schemeClr val="tx1"/>
              </a:solidFill>
              <a:latin typeface="Eras Bold ITC" panose="020B0907030504020204" pitchFamily="34" charset="0"/>
            </a:endParaRPr>
          </a:p>
        </p:txBody>
      </p:sp>
      <p:sp>
        <p:nvSpPr>
          <p:cNvPr id="63" name="Rectangle 4">
            <a:extLst>
              <a:ext uri="{FF2B5EF4-FFF2-40B4-BE49-F238E27FC236}">
                <a16:creationId xmlns:a16="http://schemas.microsoft.com/office/drawing/2014/main" id="{C8E598E5-8BFA-4C15-B1D6-52C324146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764" y="2347387"/>
            <a:ext cx="2247900" cy="76944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Alquiler o Hipoteca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Servicios Públicos</a:t>
            </a:r>
            <a:endParaRPr kumimoji="0" lang="es-PE" altLang="es-P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Alimentación</a:t>
            </a:r>
            <a:endParaRPr kumimoji="0" lang="es-PE" altLang="es-P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Salud</a:t>
            </a:r>
            <a:endParaRPr kumimoji="0" lang="es-PE" altLang="es-P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6E6049F7-6600-4433-8A16-01C57F0BF58D}"/>
              </a:ext>
            </a:extLst>
          </p:cNvPr>
          <p:cNvSpPr/>
          <p:nvPr/>
        </p:nvSpPr>
        <p:spPr>
          <a:xfrm>
            <a:off x="4149199" y="2090666"/>
            <a:ext cx="2335491" cy="26448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tx1"/>
                </a:solidFill>
                <a:latin typeface="Eras Bold ITC" panose="020B0907030504020204" pitchFamily="34" charset="0"/>
              </a:rPr>
              <a:t>Gastos Esenciales</a:t>
            </a:r>
            <a:endParaRPr lang="es-PE" sz="1600" b="1" dirty="0">
              <a:solidFill>
                <a:schemeClr val="tx1"/>
              </a:solidFill>
              <a:latin typeface="Eras Bold ITC" panose="020B0907030504020204" pitchFamily="34" charset="0"/>
            </a:endParaRPr>
          </a:p>
        </p:txBody>
      </p:sp>
      <p:sp>
        <p:nvSpPr>
          <p:cNvPr id="68" name="Rectangle 4">
            <a:extLst>
              <a:ext uri="{FF2B5EF4-FFF2-40B4-BE49-F238E27FC236}">
                <a16:creationId xmlns:a16="http://schemas.microsoft.com/office/drawing/2014/main" id="{9E0E2DF1-79B5-42AB-BC8D-4D2669209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763" y="3346613"/>
            <a:ext cx="2247900" cy="60016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MX" altLang="es-PE" sz="1100" b="1" dirty="0">
                <a:latin typeface="Arial" panose="020B0604020202020204" pitchFamily="34" charset="0"/>
              </a:rPr>
              <a:t>Pagos de Impuestos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MX" altLang="es-PE" sz="1100" b="1" dirty="0">
                <a:latin typeface="Arial" panose="020B0604020202020204" pitchFamily="34" charset="0"/>
              </a:rPr>
              <a:t>Seguros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MX" altLang="es-PE" sz="1100" b="1" dirty="0">
                <a:latin typeface="Arial" panose="020B0604020202020204" pitchFamily="34" charset="0"/>
              </a:rPr>
              <a:t>Préstamos</a:t>
            </a:r>
            <a:endParaRPr kumimoji="0" lang="es-PE" altLang="es-P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tangle 4">
            <a:extLst>
              <a:ext uri="{FF2B5EF4-FFF2-40B4-BE49-F238E27FC236}">
                <a16:creationId xmlns:a16="http://schemas.microsoft.com/office/drawing/2014/main" id="{5CA62AB2-B98E-4D39-B57E-3E80253C8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762" y="4195923"/>
            <a:ext cx="2247901" cy="43088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MX" altLang="es-PE" sz="1100" b="1" dirty="0">
                <a:latin typeface="Arial" panose="020B0604020202020204" pitchFamily="34" charset="0"/>
              </a:rPr>
              <a:t>Ocio y Entretenimiento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MX" altLang="es-PE" sz="1100" b="1" dirty="0">
                <a:latin typeface="Arial" panose="020B0604020202020204" pitchFamily="34" charset="0"/>
              </a:rPr>
              <a:t>Ropa y Accesorios</a:t>
            </a:r>
            <a:endParaRPr kumimoji="0" lang="es-PE" altLang="es-P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974AFBDD-6902-43D4-963B-AA76D5E4B6F5}"/>
              </a:ext>
            </a:extLst>
          </p:cNvPr>
          <p:cNvSpPr/>
          <p:nvPr/>
        </p:nvSpPr>
        <p:spPr>
          <a:xfrm>
            <a:off x="4149199" y="3113380"/>
            <a:ext cx="2335491" cy="26016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  <a:latin typeface="Eras Bold ITC" panose="020B0907030504020204" pitchFamily="34" charset="0"/>
              </a:rPr>
              <a:t>Gastos Fijos</a:t>
            </a:r>
            <a:endParaRPr lang="es-PE" b="1" dirty="0">
              <a:solidFill>
                <a:schemeClr val="tx1"/>
              </a:solidFill>
              <a:latin typeface="Eras Bold ITC" panose="020B0907030504020204" pitchFamily="34" charset="0"/>
            </a:endParaRPr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C16CEB7C-782B-4899-A229-32BD030314DB}"/>
              </a:ext>
            </a:extLst>
          </p:cNvPr>
          <p:cNvSpPr/>
          <p:nvPr/>
        </p:nvSpPr>
        <p:spPr>
          <a:xfrm>
            <a:off x="4148341" y="3953992"/>
            <a:ext cx="2335491" cy="26449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  <a:latin typeface="Eras Bold ITC" panose="020B0907030504020204" pitchFamily="34" charset="0"/>
              </a:rPr>
              <a:t>Inversiones</a:t>
            </a:r>
            <a:endParaRPr lang="es-PE" b="1" dirty="0">
              <a:solidFill>
                <a:schemeClr val="tx1"/>
              </a:solidFill>
              <a:latin typeface="Eras Bold ITC" panose="020B0907030504020204" pitchFamily="34" charset="0"/>
            </a:endParaRPr>
          </a:p>
        </p:txBody>
      </p:sp>
      <p:sp>
        <p:nvSpPr>
          <p:cNvPr id="73" name="Rectangle 4">
            <a:extLst>
              <a:ext uri="{FF2B5EF4-FFF2-40B4-BE49-F238E27FC236}">
                <a16:creationId xmlns:a16="http://schemas.microsoft.com/office/drawing/2014/main" id="{10CAE72C-03BA-4096-9781-B631A1EF9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762" y="4910992"/>
            <a:ext cx="2247901" cy="60016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MX" altLang="es-PE" sz="1100" b="1" dirty="0">
                <a:latin typeface="Arial" panose="020B0604020202020204" pitchFamily="34" charset="0"/>
              </a:rPr>
              <a:t>Fondo de Emergencia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MX" altLang="es-PE" sz="1100" b="1" dirty="0">
                <a:latin typeface="Arial" panose="020B0604020202020204" pitchFamily="34" charset="0"/>
              </a:rPr>
              <a:t>Metas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MX" altLang="es-PE" sz="1100" b="1" dirty="0">
                <a:latin typeface="Arial" panose="020B0604020202020204" pitchFamily="34" charset="0"/>
              </a:rPr>
              <a:t>Inversiones</a:t>
            </a:r>
            <a:endParaRPr kumimoji="0" lang="es-PE" altLang="es-P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9EB933F2-C0D0-46BC-989F-5AE718081141}"/>
              </a:ext>
            </a:extLst>
          </p:cNvPr>
          <p:cNvSpPr/>
          <p:nvPr/>
        </p:nvSpPr>
        <p:spPr>
          <a:xfrm>
            <a:off x="4148341" y="4626811"/>
            <a:ext cx="2335491" cy="28913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  <a:latin typeface="Eras Bold ITC" panose="020B0907030504020204" pitchFamily="34" charset="0"/>
              </a:rPr>
              <a:t>Gastos Variables</a:t>
            </a:r>
            <a:endParaRPr lang="es-PE" b="1" dirty="0">
              <a:solidFill>
                <a:schemeClr val="tx1"/>
              </a:solidFill>
              <a:latin typeface="Eras Bold ITC" panose="020B0907030504020204" pitchFamily="34" charset="0"/>
            </a:endParaRPr>
          </a:p>
        </p:txBody>
      </p:sp>
      <p:pic>
        <p:nvPicPr>
          <p:cNvPr id="7175" name="Picture 7" descr="Icono de Flecha derecha Generic black outline | Freepik">
            <a:extLst>
              <a:ext uri="{FF2B5EF4-FFF2-40B4-BE49-F238E27FC236}">
                <a16:creationId xmlns:a16="http://schemas.microsoft.com/office/drawing/2014/main" id="{B6CEB1CF-EEA1-42BA-A846-9003614A5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95532" y="2046594"/>
            <a:ext cx="339885" cy="33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" descr="Icono de Flecha derecha Generic black outline | Freepik">
            <a:extLst>
              <a:ext uri="{FF2B5EF4-FFF2-40B4-BE49-F238E27FC236}">
                <a16:creationId xmlns:a16="http://schemas.microsoft.com/office/drawing/2014/main" id="{7538CA27-1283-4083-9FFA-C5151D799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83832" y="3073521"/>
            <a:ext cx="339885" cy="33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" descr="Icono de Flecha derecha Generic black outline | Freepik">
            <a:extLst>
              <a:ext uri="{FF2B5EF4-FFF2-40B4-BE49-F238E27FC236}">
                <a16:creationId xmlns:a16="http://schemas.microsoft.com/office/drawing/2014/main" id="{98CB5298-2F0E-49E7-B20A-61E03107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79212" y="3906107"/>
            <a:ext cx="339885" cy="33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" descr="Icono de Flecha derecha Generic black outline | Freepik">
            <a:extLst>
              <a:ext uri="{FF2B5EF4-FFF2-40B4-BE49-F238E27FC236}">
                <a16:creationId xmlns:a16="http://schemas.microsoft.com/office/drawing/2014/main" id="{66EA1BA0-83CA-44DF-A864-21EFB48C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72172" y="4608607"/>
            <a:ext cx="339885" cy="33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48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A7991F4D-DA76-4BF1-903D-5035AB4B089C}"/>
              </a:ext>
            </a:extLst>
          </p:cNvPr>
          <p:cNvCxnSpPr>
            <a:cxnSpLocks/>
          </p:cNvCxnSpPr>
          <p:nvPr/>
        </p:nvCxnSpPr>
        <p:spPr>
          <a:xfrm>
            <a:off x="6076928" y="537878"/>
            <a:ext cx="0" cy="356864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E654579B-5F8E-435A-8279-9BC19B80FA3F}"/>
              </a:ext>
            </a:extLst>
          </p:cNvPr>
          <p:cNvSpPr/>
          <p:nvPr/>
        </p:nvSpPr>
        <p:spPr>
          <a:xfrm>
            <a:off x="3663552" y="758431"/>
            <a:ext cx="4800344" cy="59721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DAD4DBDB-01C8-4649-9C95-072EA3ACE21D}"/>
              </a:ext>
            </a:extLst>
          </p:cNvPr>
          <p:cNvSpPr/>
          <p:nvPr/>
        </p:nvSpPr>
        <p:spPr>
          <a:xfrm>
            <a:off x="3937625" y="924923"/>
            <a:ext cx="4267195" cy="5620953"/>
          </a:xfrm>
          <a:prstGeom prst="roundRect">
            <a:avLst/>
          </a:prstGeom>
          <a:solidFill>
            <a:srgbClr val="136C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52" name="Picture 8" descr="https://cdn.discordapp.com/attachments/1236500493791137803/1290907038242574336/image.png?ex=66fe2a5d&amp;is=66fcd8dd&amp;hm=817e3bc8897a2f0bcc6a3e68acea1a90915da65b9e746cd5388d54f0c19f760a&amp;=">
            <a:extLst>
              <a:ext uri="{FF2B5EF4-FFF2-40B4-BE49-F238E27FC236}">
                <a16:creationId xmlns:a16="http://schemas.microsoft.com/office/drawing/2014/main" id="{5DD4CB30-9507-4186-9E16-9B0E6582D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747" y="1037550"/>
            <a:ext cx="467033" cy="46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5D0AFE99-3492-4DE8-8486-5E87AC5A7E47}"/>
              </a:ext>
            </a:extLst>
          </p:cNvPr>
          <p:cNvSpPr/>
          <p:nvPr/>
        </p:nvSpPr>
        <p:spPr>
          <a:xfrm>
            <a:off x="3997310" y="1559664"/>
            <a:ext cx="4159249" cy="47894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9FDB8352-2E3F-460C-B5EE-4EAB71BDC737}"/>
              </a:ext>
            </a:extLst>
          </p:cNvPr>
          <p:cNvSpPr txBox="1"/>
          <p:nvPr/>
        </p:nvSpPr>
        <p:spPr>
          <a:xfrm>
            <a:off x="4689115" y="1029419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F16554"/>
                </a:solidFill>
                <a:latin typeface="Eras Bold ITC" panose="020B0907030504020204" pitchFamily="34" charset="0"/>
              </a:rPr>
              <a:t>InterBoing</a:t>
            </a:r>
            <a:endParaRPr lang="es-PE" sz="2400" b="1" dirty="0">
              <a:solidFill>
                <a:srgbClr val="F16554"/>
              </a:solidFill>
              <a:latin typeface="Eras Bold ITC" panose="020B0907030504020204" pitchFamily="34" charset="0"/>
            </a:endParaRPr>
          </a:p>
        </p:txBody>
      </p:sp>
      <p:pic>
        <p:nvPicPr>
          <p:cNvPr id="57" name="Picture 2" descr="Icono Campana En - Gráficos vectoriales gratis en Pixabay">
            <a:extLst>
              <a:ext uri="{FF2B5EF4-FFF2-40B4-BE49-F238E27FC236}">
                <a16:creationId xmlns:a16="http://schemas.microsoft.com/office/drawing/2014/main" id="{4EBFFB93-1354-4CE1-8774-AFD2A6B42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809" y="1111915"/>
            <a:ext cx="364503" cy="364503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4DFA3218-2CA4-45F2-AB11-FD4087B3F0EF}"/>
              </a:ext>
            </a:extLst>
          </p:cNvPr>
          <p:cNvSpPr/>
          <p:nvPr/>
        </p:nvSpPr>
        <p:spPr>
          <a:xfrm>
            <a:off x="7472266" y="1165331"/>
            <a:ext cx="241300" cy="45719"/>
          </a:xfrm>
          <a:prstGeom prst="roundRect">
            <a:avLst/>
          </a:prstGeom>
          <a:solidFill>
            <a:srgbClr val="0070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03D96ECC-D54A-4E32-B26F-4415AD20A294}"/>
              </a:ext>
            </a:extLst>
          </p:cNvPr>
          <p:cNvSpPr/>
          <p:nvPr/>
        </p:nvSpPr>
        <p:spPr>
          <a:xfrm>
            <a:off x="7406467" y="1248206"/>
            <a:ext cx="284081" cy="45719"/>
          </a:xfrm>
          <a:prstGeom prst="roundRect">
            <a:avLst/>
          </a:prstGeom>
          <a:solidFill>
            <a:srgbClr val="0070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03D31033-A75A-49F6-A880-C6F07060E0BD}"/>
              </a:ext>
            </a:extLst>
          </p:cNvPr>
          <p:cNvSpPr/>
          <p:nvPr/>
        </p:nvSpPr>
        <p:spPr>
          <a:xfrm>
            <a:off x="7472266" y="1321060"/>
            <a:ext cx="241300" cy="45719"/>
          </a:xfrm>
          <a:prstGeom prst="roundRect">
            <a:avLst/>
          </a:prstGeom>
          <a:solidFill>
            <a:srgbClr val="0070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98BA946A-061E-4CE3-A958-974370AA8668}"/>
              </a:ext>
            </a:extLst>
          </p:cNvPr>
          <p:cNvSpPr/>
          <p:nvPr/>
        </p:nvSpPr>
        <p:spPr>
          <a:xfrm>
            <a:off x="5277073" y="1588996"/>
            <a:ext cx="1573302" cy="333677"/>
          </a:xfrm>
          <a:prstGeom prst="roundRect">
            <a:avLst/>
          </a:prstGeom>
          <a:solidFill>
            <a:srgbClr val="0070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3F15CC31-682F-4BE2-BE7C-EFE05D1137C7}"/>
              </a:ext>
            </a:extLst>
          </p:cNvPr>
          <p:cNvSpPr/>
          <p:nvPr/>
        </p:nvSpPr>
        <p:spPr>
          <a:xfrm>
            <a:off x="5246833" y="1539568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Eras Bold ITC" panose="020B0907030504020204" pitchFamily="34" charset="0"/>
              </a:rPr>
              <a:t>Presupuesto</a:t>
            </a:r>
            <a:endParaRPr lang="es-PE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9A3C10C4-AE37-4A47-ABE2-836E74A84D70}"/>
              </a:ext>
            </a:extLst>
          </p:cNvPr>
          <p:cNvSpPr/>
          <p:nvPr/>
        </p:nvSpPr>
        <p:spPr>
          <a:xfrm flipV="1">
            <a:off x="4149199" y="1992146"/>
            <a:ext cx="382905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170EB296-8627-4CE8-9CEB-315CE99F87B9}"/>
              </a:ext>
            </a:extLst>
          </p:cNvPr>
          <p:cNvCxnSpPr>
            <a:cxnSpLocks/>
          </p:cNvCxnSpPr>
          <p:nvPr/>
        </p:nvCxnSpPr>
        <p:spPr>
          <a:xfrm flipH="1">
            <a:off x="2726423" y="344717"/>
            <a:ext cx="7102106" cy="0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1A7D57B8-681E-4A8B-88EF-3D35A4FFCFC1}"/>
              </a:ext>
            </a:extLst>
          </p:cNvPr>
          <p:cNvSpPr/>
          <p:nvPr/>
        </p:nvSpPr>
        <p:spPr>
          <a:xfrm>
            <a:off x="5382929" y="177314"/>
            <a:ext cx="1426129" cy="360564"/>
          </a:xfrm>
          <a:prstGeom prst="roundRect">
            <a:avLst/>
          </a:prstGeom>
          <a:solidFill>
            <a:srgbClr val="F165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720B104-E28C-4737-AFE4-8AFC62E99EB8}"/>
              </a:ext>
            </a:extLst>
          </p:cNvPr>
          <p:cNvSpPr/>
          <p:nvPr/>
        </p:nvSpPr>
        <p:spPr>
          <a:xfrm>
            <a:off x="5411031" y="160051"/>
            <a:ext cx="1369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b="1" dirty="0"/>
              <a:t>Presupuesto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5B2DE041-5CD2-4B01-AF62-BFF0D8BFC427}"/>
              </a:ext>
            </a:extLst>
          </p:cNvPr>
          <p:cNvSpPr/>
          <p:nvPr/>
        </p:nvSpPr>
        <p:spPr>
          <a:xfrm>
            <a:off x="9828529" y="73708"/>
            <a:ext cx="1021489" cy="705199"/>
          </a:xfrm>
          <a:prstGeom prst="roundRect">
            <a:avLst/>
          </a:prstGeom>
          <a:solidFill>
            <a:srgbClr val="DF73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F95B50FA-AAAF-41E3-A6B5-086517BAC0A8}"/>
              </a:ext>
            </a:extLst>
          </p:cNvPr>
          <p:cNvSpPr/>
          <p:nvPr/>
        </p:nvSpPr>
        <p:spPr>
          <a:xfrm>
            <a:off x="9856629" y="128389"/>
            <a:ext cx="1021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b="1" dirty="0"/>
              <a:t>Revisión y ajuste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F9BEC4B2-4672-4A6C-BA0B-610F1C78AF6F}"/>
              </a:ext>
            </a:extLst>
          </p:cNvPr>
          <p:cNvSpPr/>
          <p:nvPr/>
        </p:nvSpPr>
        <p:spPr>
          <a:xfrm>
            <a:off x="1152769" y="73708"/>
            <a:ext cx="1573653" cy="708192"/>
          </a:xfrm>
          <a:prstGeom prst="roundRect">
            <a:avLst/>
          </a:prstGeom>
          <a:solidFill>
            <a:srgbClr val="3699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7649EB31-11CF-4366-87AA-11C426B5C50F}"/>
              </a:ext>
            </a:extLst>
          </p:cNvPr>
          <p:cNvSpPr/>
          <p:nvPr/>
        </p:nvSpPr>
        <p:spPr>
          <a:xfrm>
            <a:off x="1058316" y="103141"/>
            <a:ext cx="17625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b="1" dirty="0"/>
              <a:t>Ahorro y fondo de emergencia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0E7E7EA-92FA-48A7-A66F-07FC9B2FB3EB}"/>
              </a:ext>
            </a:extLst>
          </p:cNvPr>
          <p:cNvSpPr/>
          <p:nvPr/>
        </p:nvSpPr>
        <p:spPr>
          <a:xfrm>
            <a:off x="4689115" y="2271287"/>
            <a:ext cx="2867385" cy="401319"/>
          </a:xfrm>
          <a:prstGeom prst="roundRect">
            <a:avLst/>
          </a:prstGeom>
          <a:solidFill>
            <a:srgbClr val="0070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59A3E74-664B-4120-A8C0-3D12A9BEA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40" y="2204357"/>
            <a:ext cx="558040" cy="539744"/>
          </a:xfrm>
          <a:prstGeom prst="rect">
            <a:avLst/>
          </a:prstGeom>
        </p:spPr>
      </p:pic>
      <p:sp>
        <p:nvSpPr>
          <p:cNvPr id="80" name="CuadroTexto 79">
            <a:extLst>
              <a:ext uri="{FF2B5EF4-FFF2-40B4-BE49-F238E27FC236}">
                <a16:creationId xmlns:a16="http://schemas.microsoft.com/office/drawing/2014/main" id="{8041E450-1E21-426D-8AAF-0804774DDD36}"/>
              </a:ext>
            </a:extLst>
          </p:cNvPr>
          <p:cNvSpPr txBox="1"/>
          <p:nvPr/>
        </p:nvSpPr>
        <p:spPr>
          <a:xfrm>
            <a:off x="5453028" y="2285681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AHORRO</a:t>
            </a:r>
            <a:endParaRPr lang="es-PE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pic>
        <p:nvPicPr>
          <p:cNvPr id="4106" name="Picture 10" descr="Click &amp;Gift - Tarjeta regalo multimarca">
            <a:extLst>
              <a:ext uri="{FF2B5EF4-FFF2-40B4-BE49-F238E27FC236}">
                <a16:creationId xmlns:a16="http://schemas.microsoft.com/office/drawing/2014/main" id="{A77FFD63-AFC1-4AFF-B26D-634749719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2" t="8047" r="20662" b="8047"/>
          <a:stretch/>
        </p:blipFill>
        <p:spPr bwMode="auto">
          <a:xfrm>
            <a:off x="7130568" y="2294438"/>
            <a:ext cx="341698" cy="35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ángulo: esquinas redondeadas 81">
            <a:extLst>
              <a:ext uri="{FF2B5EF4-FFF2-40B4-BE49-F238E27FC236}">
                <a16:creationId xmlns:a16="http://schemas.microsoft.com/office/drawing/2014/main" id="{82D69BB6-906E-4F55-A3CF-314CF228D4FD}"/>
              </a:ext>
            </a:extLst>
          </p:cNvPr>
          <p:cNvSpPr/>
          <p:nvPr/>
        </p:nvSpPr>
        <p:spPr>
          <a:xfrm>
            <a:off x="4689115" y="2937049"/>
            <a:ext cx="2867385" cy="401319"/>
          </a:xfrm>
          <a:prstGeom prst="roundRect">
            <a:avLst/>
          </a:prstGeom>
          <a:solidFill>
            <a:srgbClr val="0070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7E4D626E-ABF1-48B2-9AC8-3DA918B54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741" y="2860666"/>
            <a:ext cx="558040" cy="542030"/>
          </a:xfrm>
          <a:prstGeom prst="rect">
            <a:avLst/>
          </a:prstGeom>
        </p:spPr>
      </p:pic>
      <p:sp>
        <p:nvSpPr>
          <p:cNvPr id="83" name="CuadroTexto 82">
            <a:extLst>
              <a:ext uri="{FF2B5EF4-FFF2-40B4-BE49-F238E27FC236}">
                <a16:creationId xmlns:a16="http://schemas.microsoft.com/office/drawing/2014/main" id="{9E2DBF55-4A0E-4896-B1F8-4EA198862648}"/>
              </a:ext>
            </a:extLst>
          </p:cNvPr>
          <p:cNvSpPr txBox="1"/>
          <p:nvPr/>
        </p:nvSpPr>
        <p:spPr>
          <a:xfrm>
            <a:off x="4821466" y="297314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Fondo Emergencia</a:t>
            </a:r>
            <a:endParaRPr lang="es-PE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4702907-5BD2-4868-82C4-257980C05F8D}"/>
              </a:ext>
            </a:extLst>
          </p:cNvPr>
          <p:cNvSpPr/>
          <p:nvPr/>
        </p:nvSpPr>
        <p:spPr>
          <a:xfrm>
            <a:off x="4610100" y="3578767"/>
            <a:ext cx="2946400" cy="401319"/>
          </a:xfrm>
          <a:prstGeom prst="roundRect">
            <a:avLst/>
          </a:prstGeom>
          <a:solidFill>
            <a:srgbClr val="DF73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84" name="Picture 10" descr="Click &amp;Gift - Tarjeta regalo multimarca">
            <a:extLst>
              <a:ext uri="{FF2B5EF4-FFF2-40B4-BE49-F238E27FC236}">
                <a16:creationId xmlns:a16="http://schemas.microsoft.com/office/drawing/2014/main" id="{97606F1C-4D4C-4610-B7D9-50E4CCC23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2" t="8047" r="20662" b="8047"/>
          <a:stretch/>
        </p:blipFill>
        <p:spPr bwMode="auto">
          <a:xfrm>
            <a:off x="7130568" y="2955772"/>
            <a:ext cx="341698" cy="35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9155470-61D6-4BA0-91D0-C19F1020C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3740" y="3535402"/>
            <a:ext cx="555687" cy="53974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281EE2-156D-4B30-ABF2-A87173A12F7F}"/>
              </a:ext>
            </a:extLst>
          </p:cNvPr>
          <p:cNvSpPr/>
          <p:nvPr/>
        </p:nvSpPr>
        <p:spPr>
          <a:xfrm>
            <a:off x="5376526" y="3593040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Revisión</a:t>
            </a:r>
            <a:endParaRPr lang="es-PE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065F903C-25EC-4075-8AF5-2043A4525ED6}"/>
              </a:ext>
            </a:extLst>
          </p:cNvPr>
          <p:cNvSpPr/>
          <p:nvPr/>
        </p:nvSpPr>
        <p:spPr>
          <a:xfrm>
            <a:off x="4602107" y="4268032"/>
            <a:ext cx="2946400" cy="401319"/>
          </a:xfrm>
          <a:prstGeom prst="roundRect">
            <a:avLst/>
          </a:prstGeom>
          <a:solidFill>
            <a:srgbClr val="DF73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38" name="Picture 10" descr="Click &amp;Gift - Tarjeta regalo multimarca">
            <a:extLst>
              <a:ext uri="{FF2B5EF4-FFF2-40B4-BE49-F238E27FC236}">
                <a16:creationId xmlns:a16="http://schemas.microsoft.com/office/drawing/2014/main" id="{7F8A8E5B-A57C-4A2B-B317-CCCD51DB9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2" t="8047" r="20662" b="8047"/>
          <a:stretch/>
        </p:blipFill>
        <p:spPr bwMode="auto">
          <a:xfrm>
            <a:off x="7159922" y="3601797"/>
            <a:ext cx="341698" cy="35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55B7B1-FD6A-4019-98B9-D94C9D8D50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3740" y="4207853"/>
            <a:ext cx="555687" cy="539745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E50121F2-C516-4453-92E3-C8C418B09E28}"/>
              </a:ext>
            </a:extLst>
          </p:cNvPr>
          <p:cNvSpPr/>
          <p:nvPr/>
        </p:nvSpPr>
        <p:spPr>
          <a:xfrm>
            <a:off x="5490718" y="4285344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Ajuste</a:t>
            </a:r>
            <a:endParaRPr lang="es-PE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pic>
        <p:nvPicPr>
          <p:cNvPr id="42" name="Picture 10" descr="Click &amp;Gift - Tarjeta regalo multimarca">
            <a:extLst>
              <a:ext uri="{FF2B5EF4-FFF2-40B4-BE49-F238E27FC236}">
                <a16:creationId xmlns:a16="http://schemas.microsoft.com/office/drawing/2014/main" id="{FEBCF55F-2681-4C26-BB3B-A7331346D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2" t="8047" r="20662" b="8047"/>
          <a:stretch/>
        </p:blipFill>
        <p:spPr bwMode="auto">
          <a:xfrm>
            <a:off x="7159922" y="4294673"/>
            <a:ext cx="341698" cy="35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724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A8EEBDD4-6AE8-40DB-B611-443A2D4B8284}"/>
              </a:ext>
            </a:extLst>
          </p:cNvPr>
          <p:cNvCxnSpPr>
            <a:cxnSpLocks/>
          </p:cNvCxnSpPr>
          <p:nvPr/>
        </p:nvCxnSpPr>
        <p:spPr>
          <a:xfrm flipH="1">
            <a:off x="3028668" y="307407"/>
            <a:ext cx="5671485" cy="0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6B02391-B1EC-490B-81C0-034B44B15606}"/>
              </a:ext>
            </a:extLst>
          </p:cNvPr>
          <p:cNvSpPr/>
          <p:nvPr/>
        </p:nvSpPr>
        <p:spPr>
          <a:xfrm>
            <a:off x="5151348" y="131509"/>
            <a:ext cx="1426129" cy="360564"/>
          </a:xfrm>
          <a:prstGeom prst="roundRect">
            <a:avLst/>
          </a:prstGeom>
          <a:solidFill>
            <a:srgbClr val="F165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56EE837-CB71-4EBE-B2EC-DE612CB04F34}"/>
              </a:ext>
            </a:extLst>
          </p:cNvPr>
          <p:cNvSpPr/>
          <p:nvPr/>
        </p:nvSpPr>
        <p:spPr>
          <a:xfrm>
            <a:off x="5382933" y="122741"/>
            <a:ext cx="962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b="1" dirty="0"/>
              <a:t>Registro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203F9D32-7DAB-43C3-8432-6D93A5153F9A}"/>
              </a:ext>
            </a:extLst>
          </p:cNvPr>
          <p:cNvSpPr/>
          <p:nvPr/>
        </p:nvSpPr>
        <p:spPr>
          <a:xfrm>
            <a:off x="8700153" y="118357"/>
            <a:ext cx="1025240" cy="347774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D7A31F45-8599-45B3-83F5-1EC610853082}"/>
              </a:ext>
            </a:extLst>
          </p:cNvPr>
          <p:cNvSpPr/>
          <p:nvPr/>
        </p:nvSpPr>
        <p:spPr>
          <a:xfrm>
            <a:off x="1921686" y="118357"/>
            <a:ext cx="1106982" cy="369332"/>
          </a:xfrm>
          <a:prstGeom prst="roundRect">
            <a:avLst/>
          </a:prstGeom>
          <a:solidFill>
            <a:srgbClr val="8EF56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7FF704B5-7E8F-4AB3-9919-7818D6151CFA}"/>
              </a:ext>
            </a:extLst>
          </p:cNvPr>
          <p:cNvSpPr/>
          <p:nvPr/>
        </p:nvSpPr>
        <p:spPr>
          <a:xfrm>
            <a:off x="8799038" y="122741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b="1" dirty="0"/>
              <a:t>Gastos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4E06CCB-7D9D-44B6-B54A-DC84247FAB5C}"/>
              </a:ext>
            </a:extLst>
          </p:cNvPr>
          <p:cNvSpPr/>
          <p:nvPr/>
        </p:nvSpPr>
        <p:spPr>
          <a:xfrm>
            <a:off x="1984769" y="118357"/>
            <a:ext cx="978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b="1" dirty="0"/>
              <a:t>I</a:t>
            </a:r>
            <a:r>
              <a:rPr lang="es-PE" b="1" dirty="0"/>
              <a:t>ngresos</a:t>
            </a:r>
          </a:p>
        </p:txBody>
      </p: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AA649A64-ADB7-4618-827C-438C4A1ED74A}"/>
              </a:ext>
            </a:extLst>
          </p:cNvPr>
          <p:cNvCxnSpPr>
            <a:cxnSpLocks/>
          </p:cNvCxnSpPr>
          <p:nvPr/>
        </p:nvCxnSpPr>
        <p:spPr>
          <a:xfrm>
            <a:off x="5844664" y="504196"/>
            <a:ext cx="0" cy="356864"/>
          </a:xfrm>
          <a:prstGeom prst="line">
            <a:avLst/>
          </a:prstGeom>
          <a:ln>
            <a:solidFill>
              <a:srgbClr val="136C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53F4450-566D-435E-BB07-9779AD8E79A2}"/>
              </a:ext>
            </a:extLst>
          </p:cNvPr>
          <p:cNvSpPr/>
          <p:nvPr/>
        </p:nvSpPr>
        <p:spPr>
          <a:xfrm>
            <a:off x="3444492" y="763148"/>
            <a:ext cx="4800344" cy="59721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04D06DB-B07E-47BE-A113-61B3A8407FD1}"/>
              </a:ext>
            </a:extLst>
          </p:cNvPr>
          <p:cNvSpPr/>
          <p:nvPr/>
        </p:nvSpPr>
        <p:spPr>
          <a:xfrm>
            <a:off x="3718565" y="929640"/>
            <a:ext cx="4267195" cy="5620953"/>
          </a:xfrm>
          <a:prstGeom prst="roundRect">
            <a:avLst/>
          </a:prstGeom>
          <a:solidFill>
            <a:srgbClr val="136C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45" name="Picture 8" descr="https://cdn.discordapp.com/attachments/1236500493791137803/1290907038242574336/image.png?ex=66fe2a5d&amp;is=66fcd8dd&amp;hm=817e3bc8897a2f0bcc6a3e68acea1a90915da65b9e746cd5388d54f0c19f760a&amp;=">
            <a:extLst>
              <a:ext uri="{FF2B5EF4-FFF2-40B4-BE49-F238E27FC236}">
                <a16:creationId xmlns:a16="http://schemas.microsoft.com/office/drawing/2014/main" id="{C5D17532-76CF-4ED6-AE68-5B85FF25B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687" y="1042267"/>
            <a:ext cx="467033" cy="46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385D3E2A-2980-47CB-80A1-F131E18324BF}"/>
              </a:ext>
            </a:extLst>
          </p:cNvPr>
          <p:cNvSpPr/>
          <p:nvPr/>
        </p:nvSpPr>
        <p:spPr>
          <a:xfrm>
            <a:off x="3778250" y="1564381"/>
            <a:ext cx="4159249" cy="47894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8268A80-6EFA-462C-869C-9ADDB48AED06}"/>
              </a:ext>
            </a:extLst>
          </p:cNvPr>
          <p:cNvSpPr txBox="1"/>
          <p:nvPr/>
        </p:nvSpPr>
        <p:spPr>
          <a:xfrm>
            <a:off x="4470055" y="1034136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F16554"/>
                </a:solidFill>
                <a:latin typeface="Eras Bold ITC" panose="020B0907030504020204" pitchFamily="34" charset="0"/>
              </a:rPr>
              <a:t>InterBoing</a:t>
            </a:r>
            <a:endParaRPr lang="es-PE" sz="2400" b="1" dirty="0">
              <a:solidFill>
                <a:srgbClr val="F16554"/>
              </a:solidFill>
              <a:latin typeface="Eras Bold ITC" panose="020B0907030504020204" pitchFamily="34" charset="0"/>
            </a:endParaRPr>
          </a:p>
        </p:txBody>
      </p:sp>
      <p:pic>
        <p:nvPicPr>
          <p:cNvPr id="3074" name="Picture 2" descr="Icono Campana En - Gráficos vectoriales gratis en Pixabay">
            <a:extLst>
              <a:ext uri="{FF2B5EF4-FFF2-40B4-BE49-F238E27FC236}">
                <a16:creationId xmlns:a16="http://schemas.microsoft.com/office/drawing/2014/main" id="{546ABD02-3893-4E79-8080-A7087CE18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49" y="1116632"/>
            <a:ext cx="364503" cy="364503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57A9525-ABF5-4861-B219-9A5BD5A9EAD2}"/>
              </a:ext>
            </a:extLst>
          </p:cNvPr>
          <p:cNvSpPr/>
          <p:nvPr/>
        </p:nvSpPr>
        <p:spPr>
          <a:xfrm>
            <a:off x="7253206" y="1170048"/>
            <a:ext cx="241300" cy="45719"/>
          </a:xfrm>
          <a:prstGeom prst="roundRect">
            <a:avLst/>
          </a:prstGeom>
          <a:solidFill>
            <a:srgbClr val="0070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38366139-7E3E-43A0-864D-0C7C37A6C70E}"/>
              </a:ext>
            </a:extLst>
          </p:cNvPr>
          <p:cNvSpPr/>
          <p:nvPr/>
        </p:nvSpPr>
        <p:spPr>
          <a:xfrm>
            <a:off x="7187407" y="1252923"/>
            <a:ext cx="284081" cy="45719"/>
          </a:xfrm>
          <a:prstGeom prst="roundRect">
            <a:avLst/>
          </a:prstGeom>
          <a:solidFill>
            <a:srgbClr val="0070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7DE698CF-96DC-4FDD-891B-598FE5A31FA0}"/>
              </a:ext>
            </a:extLst>
          </p:cNvPr>
          <p:cNvSpPr/>
          <p:nvPr/>
        </p:nvSpPr>
        <p:spPr>
          <a:xfrm>
            <a:off x="7253206" y="1325777"/>
            <a:ext cx="241300" cy="45719"/>
          </a:xfrm>
          <a:prstGeom prst="roundRect">
            <a:avLst/>
          </a:prstGeom>
          <a:solidFill>
            <a:srgbClr val="0070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6060E54-F1DE-4F91-92AE-D7C32E22FAFE}"/>
              </a:ext>
            </a:extLst>
          </p:cNvPr>
          <p:cNvSpPr/>
          <p:nvPr/>
        </p:nvSpPr>
        <p:spPr>
          <a:xfrm>
            <a:off x="5058013" y="1593713"/>
            <a:ext cx="1573302" cy="333677"/>
          </a:xfrm>
          <a:prstGeom prst="roundRect">
            <a:avLst/>
          </a:prstGeom>
          <a:solidFill>
            <a:srgbClr val="0070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1798548-99E2-402A-9A75-FCF92F097986}"/>
              </a:ext>
            </a:extLst>
          </p:cNvPr>
          <p:cNvSpPr/>
          <p:nvPr/>
        </p:nvSpPr>
        <p:spPr>
          <a:xfrm>
            <a:off x="5280756" y="1558058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Eras Bold ITC" panose="020B0907030504020204" pitchFamily="34" charset="0"/>
              </a:rPr>
              <a:t>Registro</a:t>
            </a:r>
            <a:endParaRPr lang="es-PE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ADB9DAE-595C-4DDD-A8E6-1FDB7AAD5563}"/>
              </a:ext>
            </a:extLst>
          </p:cNvPr>
          <p:cNvSpPr/>
          <p:nvPr/>
        </p:nvSpPr>
        <p:spPr>
          <a:xfrm flipV="1">
            <a:off x="3930139" y="1996863"/>
            <a:ext cx="382905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F6FF799-3F91-40D8-812F-3D2EE5533A78}"/>
              </a:ext>
            </a:extLst>
          </p:cNvPr>
          <p:cNvSpPr txBox="1"/>
          <p:nvPr/>
        </p:nvSpPr>
        <p:spPr>
          <a:xfrm>
            <a:off x="3891886" y="2732736"/>
            <a:ext cx="93807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8EF565"/>
                </a:solidFill>
              </a:rPr>
              <a:t>+ 60$</a:t>
            </a:r>
            <a:br>
              <a:rPr lang="es-MX" dirty="0"/>
            </a:br>
            <a:r>
              <a:rPr lang="es-MX" dirty="0">
                <a:solidFill>
                  <a:srgbClr val="FF0000"/>
                </a:solidFill>
              </a:rPr>
              <a:t>- 40$</a:t>
            </a:r>
            <a:br>
              <a:rPr lang="es-MX" dirty="0"/>
            </a:br>
            <a:r>
              <a:rPr lang="es-MX" dirty="0">
                <a:solidFill>
                  <a:srgbClr val="8EF565"/>
                </a:solidFill>
              </a:rPr>
              <a:t>+ 10$</a:t>
            </a:r>
          </a:p>
          <a:p>
            <a:r>
              <a:rPr lang="es-MX" dirty="0">
                <a:solidFill>
                  <a:srgbClr val="8EF565"/>
                </a:solidFill>
              </a:rPr>
              <a:t>+ 200$</a:t>
            </a:r>
          </a:p>
          <a:p>
            <a:r>
              <a:rPr lang="es-MX" dirty="0">
                <a:solidFill>
                  <a:srgbClr val="8EF565"/>
                </a:solidFill>
              </a:rPr>
              <a:t>+ 100$</a:t>
            </a:r>
          </a:p>
          <a:p>
            <a:r>
              <a:rPr lang="es-MX" dirty="0">
                <a:solidFill>
                  <a:srgbClr val="FF0000"/>
                </a:solidFill>
              </a:rPr>
              <a:t>- 300$</a:t>
            </a:r>
          </a:p>
          <a:p>
            <a:r>
              <a:rPr lang="es-MX" dirty="0">
                <a:solidFill>
                  <a:srgbClr val="8EF565"/>
                </a:solidFill>
              </a:rPr>
              <a:t>+ 1550$</a:t>
            </a:r>
            <a:endParaRPr lang="es-PE" dirty="0">
              <a:solidFill>
                <a:srgbClr val="8EF565"/>
              </a:solidFill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3E96F1B5-7DC2-4192-A62B-DD98EEE0F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28" b="30759"/>
          <a:stretch/>
        </p:blipFill>
        <p:spPr>
          <a:xfrm>
            <a:off x="7314669" y="2762754"/>
            <a:ext cx="396274" cy="293533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A327E129-FCC6-4836-BAD1-5624A30E0E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28" b="30759"/>
          <a:stretch/>
        </p:blipFill>
        <p:spPr>
          <a:xfrm>
            <a:off x="7309520" y="3028545"/>
            <a:ext cx="396274" cy="293533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C13A5906-97EC-4CBF-A499-38039E733A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28" b="30759"/>
          <a:stretch/>
        </p:blipFill>
        <p:spPr>
          <a:xfrm>
            <a:off x="7328966" y="3841500"/>
            <a:ext cx="396274" cy="293533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A08128E5-31B9-4943-BF0E-D32C18DD06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28" b="30759"/>
          <a:stretch/>
        </p:blipFill>
        <p:spPr>
          <a:xfrm>
            <a:off x="7314669" y="3291037"/>
            <a:ext cx="396274" cy="293533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49875FAA-50FE-4684-84EB-857A05136B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28" b="30759"/>
          <a:stretch/>
        </p:blipFill>
        <p:spPr>
          <a:xfrm>
            <a:off x="7313304" y="3556828"/>
            <a:ext cx="396274" cy="293533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671370B9-37B4-4533-9CF5-087A3B4481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28" b="30759"/>
          <a:stretch/>
        </p:blipFill>
        <p:spPr>
          <a:xfrm>
            <a:off x="7320903" y="4138434"/>
            <a:ext cx="396274" cy="293533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6222469A-6D9C-433F-BA35-4006BD8489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28" b="30759"/>
          <a:stretch/>
        </p:blipFill>
        <p:spPr>
          <a:xfrm>
            <a:off x="7309520" y="4421047"/>
            <a:ext cx="396274" cy="293533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2AD512AD-353F-4A41-91CC-8125278D043F}"/>
              </a:ext>
            </a:extLst>
          </p:cNvPr>
          <p:cNvSpPr txBox="1"/>
          <p:nvPr/>
        </p:nvSpPr>
        <p:spPr>
          <a:xfrm>
            <a:off x="4861897" y="2732735"/>
            <a:ext cx="21413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(Ultimo movimiento)</a:t>
            </a:r>
          </a:p>
          <a:p>
            <a:endParaRPr lang="es-MX" dirty="0">
              <a:solidFill>
                <a:schemeClr val="bg1">
                  <a:lumMod val="50000"/>
                </a:schemeClr>
              </a:solidFill>
            </a:endParaRPr>
          </a:p>
          <a:p>
            <a:endParaRPr lang="es-MX" dirty="0">
              <a:solidFill>
                <a:schemeClr val="bg1">
                  <a:lumMod val="50000"/>
                </a:schemeClr>
              </a:solidFill>
            </a:endParaRPr>
          </a:p>
          <a:p>
            <a:endParaRPr lang="es-MX" dirty="0">
              <a:solidFill>
                <a:schemeClr val="bg1">
                  <a:lumMod val="50000"/>
                </a:schemeClr>
              </a:solidFill>
            </a:endParaRPr>
          </a:p>
          <a:p>
            <a:endParaRPr lang="es-MX" dirty="0">
              <a:solidFill>
                <a:schemeClr val="bg1">
                  <a:lumMod val="50000"/>
                </a:schemeClr>
              </a:solidFill>
            </a:endParaRPr>
          </a:p>
          <a:p>
            <a:endParaRPr lang="es-MX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(Primer movimiento)</a:t>
            </a:r>
            <a:endParaRPr lang="es-P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Lágrima 48">
            <a:extLst>
              <a:ext uri="{FF2B5EF4-FFF2-40B4-BE49-F238E27FC236}">
                <a16:creationId xmlns:a16="http://schemas.microsoft.com/office/drawing/2014/main" id="{8933AF2D-7083-48AC-B0BE-5D36D36F9F18}"/>
              </a:ext>
            </a:extLst>
          </p:cNvPr>
          <p:cNvSpPr/>
          <p:nvPr/>
        </p:nvSpPr>
        <p:spPr>
          <a:xfrm rot="11843758">
            <a:off x="8586666" y="3771728"/>
            <a:ext cx="2395739" cy="1075673"/>
          </a:xfrm>
          <a:prstGeom prst="teardrop">
            <a:avLst>
              <a:gd name="adj" fmla="val 16032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37944767-94DD-43C3-A8F8-8B67A6FBFF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28" b="30759"/>
          <a:stretch/>
        </p:blipFill>
        <p:spPr>
          <a:xfrm>
            <a:off x="8572497" y="3857482"/>
            <a:ext cx="396274" cy="293533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471E5056-F486-4D97-AFCF-5978B5A6BD52}"/>
              </a:ext>
            </a:extLst>
          </p:cNvPr>
          <p:cNvSpPr txBox="1"/>
          <p:nvPr/>
        </p:nvSpPr>
        <p:spPr>
          <a:xfrm>
            <a:off x="8813899" y="3857482"/>
            <a:ext cx="1584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u="sng" dirty="0">
                <a:latin typeface="Eras Bold ITC" panose="020B0907030504020204" pitchFamily="34" charset="0"/>
              </a:rPr>
              <a:t>NOTIFICACIÓN</a:t>
            </a:r>
            <a:endParaRPr lang="es-PE" sz="1400" u="sng" dirty="0">
              <a:latin typeface="Eras Bold ITC" panose="020B0907030504020204" pitchFamily="34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5AA40AE2-85CD-40F0-97DE-C2DBD0E688A4}"/>
              </a:ext>
            </a:extLst>
          </p:cNvPr>
          <p:cNvSpPr txBox="1"/>
          <p:nvPr/>
        </p:nvSpPr>
        <p:spPr>
          <a:xfrm>
            <a:off x="8752040" y="4068249"/>
            <a:ext cx="2064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i="1" dirty="0">
                <a:latin typeface="Eras Bold ITC" panose="020B0907030504020204" pitchFamily="34" charset="0"/>
              </a:rPr>
              <a:t>El número 9######5</a:t>
            </a:r>
          </a:p>
          <a:p>
            <a:r>
              <a:rPr lang="es-MX" sz="1200" i="1" dirty="0">
                <a:latin typeface="Eras Bold ITC" panose="020B0907030504020204" pitchFamily="34" charset="0"/>
              </a:rPr>
              <a:t>Te ha depositado 1550$</a:t>
            </a:r>
          </a:p>
          <a:p>
            <a:r>
              <a:rPr lang="es-MX" sz="1200" i="1" dirty="0">
                <a:latin typeface="Eras Bold ITC" panose="020B0907030504020204" pitchFamily="34" charset="0"/>
              </a:rPr>
              <a:t>A las ##:##</a:t>
            </a:r>
            <a:endParaRPr lang="es-PE" sz="1200" i="1" dirty="0">
              <a:latin typeface="Eras Bold ITC" panose="020B0907030504020204" pitchFamily="34" charset="0"/>
            </a:endParaRP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FEF98205-34A5-4AD3-916A-2200A43D13C6}"/>
              </a:ext>
            </a:extLst>
          </p:cNvPr>
          <p:cNvSpPr/>
          <p:nvPr/>
        </p:nvSpPr>
        <p:spPr>
          <a:xfrm flipV="1">
            <a:off x="3896190" y="2693147"/>
            <a:ext cx="382905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8451F456-65FE-407A-9066-1DFB97D1C650}"/>
              </a:ext>
            </a:extLst>
          </p:cNvPr>
          <p:cNvSpPr txBox="1"/>
          <p:nvPr/>
        </p:nvSpPr>
        <p:spPr>
          <a:xfrm>
            <a:off x="4947106" y="2278368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EF565"/>
                </a:highlight>
                <a:latin typeface="Eras Bold ITC" panose="020B0907030504020204" pitchFamily="34" charset="0"/>
              </a:rPr>
              <a:t>.     1580$     .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CFFDDA44-CEC5-46C1-8361-8F8A9DED681A}"/>
              </a:ext>
            </a:extLst>
          </p:cNvPr>
          <p:cNvSpPr txBox="1"/>
          <p:nvPr/>
        </p:nvSpPr>
        <p:spPr>
          <a:xfrm>
            <a:off x="3810836" y="201478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Cantidad total: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930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C6C32DE-2170-47D0-8C6E-FD59542311B9}"/>
              </a:ext>
            </a:extLst>
          </p:cNvPr>
          <p:cNvSpPr/>
          <p:nvPr/>
        </p:nvSpPr>
        <p:spPr>
          <a:xfrm>
            <a:off x="1252411" y="1614977"/>
            <a:ext cx="1474011" cy="1428008"/>
          </a:xfrm>
          <a:prstGeom prst="roundRect">
            <a:avLst/>
          </a:prstGeom>
          <a:solidFill>
            <a:srgbClr val="0070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rgbClr val="0070FC"/>
              </a:solidFill>
            </a:endParaRPr>
          </a:p>
        </p:txBody>
      </p:sp>
      <p:pic>
        <p:nvPicPr>
          <p:cNvPr id="6" name="Picture 2" descr="ingreso de dinero, cerdito con alas 11479873 Vector en Vecteezy">
            <a:extLst>
              <a:ext uri="{FF2B5EF4-FFF2-40B4-BE49-F238E27FC236}">
                <a16:creationId xmlns:a16="http://schemas.microsoft.com/office/drawing/2014/main" id="{BC7E7740-70F1-4C4E-845E-7C1A4FBF0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27" t="15481" r="12827" b="15481"/>
          <a:stretch/>
        </p:blipFill>
        <p:spPr bwMode="auto">
          <a:xfrm>
            <a:off x="1252412" y="1733607"/>
            <a:ext cx="1410056" cy="130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andado - Iconos gratis de seguridad">
            <a:extLst>
              <a:ext uri="{FF2B5EF4-FFF2-40B4-BE49-F238E27FC236}">
                <a16:creationId xmlns:a16="http://schemas.microsoft.com/office/drawing/2014/main" id="{5321E361-571C-4198-98A0-0EA293E08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388" y="1614977"/>
            <a:ext cx="1410056" cy="141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F159C1C-06D0-4CF8-A1AF-2D6376092BAF}"/>
              </a:ext>
            </a:extLst>
          </p:cNvPr>
          <p:cNvSpPr/>
          <p:nvPr/>
        </p:nvSpPr>
        <p:spPr>
          <a:xfrm>
            <a:off x="3043111" y="3029146"/>
            <a:ext cx="1474011" cy="1428008"/>
          </a:xfrm>
          <a:prstGeom prst="roundRect">
            <a:avLst/>
          </a:prstGeom>
          <a:solidFill>
            <a:srgbClr val="0070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rgbClr val="0070FC"/>
              </a:solidFill>
            </a:endParaRPr>
          </a:p>
        </p:txBody>
      </p:sp>
      <p:pic>
        <p:nvPicPr>
          <p:cNvPr id="9" name="Picture 2" descr="ingreso de dinero, cerdito con alas 11479873 Vector en Vecteezy">
            <a:extLst>
              <a:ext uri="{FF2B5EF4-FFF2-40B4-BE49-F238E27FC236}">
                <a16:creationId xmlns:a16="http://schemas.microsoft.com/office/drawing/2014/main" id="{BE4DE928-A7E6-4390-B846-8E1593FF4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27" t="15481" r="12827" b="15481"/>
          <a:stretch/>
        </p:blipFill>
        <p:spPr bwMode="auto">
          <a:xfrm>
            <a:off x="3043112" y="3147776"/>
            <a:ext cx="1410056" cy="130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0A7ABB5-9D58-49B0-9985-AFC52B0A8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0011" y="1127322"/>
            <a:ext cx="1487553" cy="1444877"/>
          </a:xfrm>
          <a:prstGeom prst="rect">
            <a:avLst/>
          </a:prstGeom>
        </p:spPr>
      </p:pic>
      <p:pic>
        <p:nvPicPr>
          <p:cNvPr id="12" name="Picture 12" descr="alarma, luz, sirena línea continua icono vector ilustración logotipo  plantilla. adecuado para muchos propósitos. 7945481 Vector en Vecteezy">
            <a:extLst>
              <a:ext uri="{FF2B5EF4-FFF2-40B4-BE49-F238E27FC236}">
                <a16:creationId xmlns:a16="http://schemas.microsoft.com/office/drawing/2014/main" id="{85A8C616-C555-480C-AC4B-F312377AC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7653" y1="37857" x2="27653" y2="37857"/>
                        <a14:foregroundMark x1="30510" y1="40816" x2="30510" y2="40816"/>
                        <a14:foregroundMark x1="34592" y1="43163" x2="34592" y2="43163"/>
                        <a14:foregroundMark x1="64490" y1="41735" x2="64490" y2="41735"/>
                        <a14:foregroundMark x1="69490" y1="41531" x2="69490" y2="41531"/>
                        <a14:foregroundMark x1="73469" y1="40918" x2="73469" y2="40918"/>
                        <a14:foregroundMark x1="44694" y1="42347" x2="44694" y2="42347"/>
                        <a14:backgroundMark x1="56429" y1="49082" x2="56429" y2="49082"/>
                        <a14:backgroundMark x1="54286" y1="48571" x2="54286" y2="48571"/>
                        <a14:backgroundMark x1="53163" y1="47653" x2="52653" y2="47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60" t="33590" r="33760" b="38971"/>
          <a:stretch/>
        </p:blipFill>
        <p:spPr bwMode="auto">
          <a:xfrm>
            <a:off x="3640010" y="1159750"/>
            <a:ext cx="1487553" cy="125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inexcepción - Amigos, hoy tomé una bonita clase de Economía y Recursos  Humanos llamada Spider-Man. Yo soy el tío Cinexcepción: bienvenidos a mi  Ted Talk. Primero que todo, vamos a intentar hacer">
            <a:extLst>
              <a:ext uri="{FF2B5EF4-FFF2-40B4-BE49-F238E27FC236}">
                <a16:creationId xmlns:a16="http://schemas.microsoft.com/office/drawing/2014/main" id="{8B38F791-DE5D-4416-8FB5-1885C21A4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524" b="99405" l="9699" r="89967">
                        <a14:foregroundMark x1="18729" y1="51190" x2="13712" y2="99405"/>
                        <a14:foregroundMark x1="54181" y1="15476" x2="51505" y2="9524"/>
                        <a14:foregroundMark x1="24415" y1="25000" x2="25084" y2="28571"/>
                        <a14:foregroundMark x1="51505" y1="12500" x2="51505" y2="12500"/>
                        <a14:foregroundMark x1="73244" y1="34524" x2="73244" y2="34524"/>
                        <a14:foregroundMark x1="73244" y1="33929" x2="73244" y2="33929"/>
                        <a14:foregroundMark x1="73244" y1="32143" x2="73244" y2="32143"/>
                        <a14:backgroundMark x1="43478" y1="52381" x2="43144" y2="82143"/>
                        <a14:backgroundMark x1="43144" y1="82143" x2="35786" y2="83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010" y="5257800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D645A86-6ADF-4BB0-9C89-AAF8770097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1429" y="1747684"/>
            <a:ext cx="1493649" cy="1444877"/>
          </a:xfrm>
          <a:prstGeom prst="rect">
            <a:avLst/>
          </a:prstGeom>
        </p:spPr>
      </p:pic>
      <p:pic>
        <p:nvPicPr>
          <p:cNvPr id="15" name="Picture 2" descr="Ojo en blanco - Iconos gratis de formas">
            <a:extLst>
              <a:ext uri="{FF2B5EF4-FFF2-40B4-BE49-F238E27FC236}">
                <a16:creationId xmlns:a16="http://schemas.microsoft.com/office/drawing/2014/main" id="{FCF9FCAD-8698-4951-8453-3D0199EFB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2" b="17742"/>
          <a:stretch/>
        </p:blipFill>
        <p:spPr bwMode="auto">
          <a:xfrm>
            <a:off x="5688584" y="1976994"/>
            <a:ext cx="1478760" cy="95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8DA3A6C2-0129-4B5A-AAC9-B81BBE0EDDBC}"/>
              </a:ext>
            </a:extLst>
          </p:cNvPr>
          <p:cNvSpPr/>
          <p:nvPr/>
        </p:nvSpPr>
        <p:spPr>
          <a:xfrm>
            <a:off x="5013974" y="3217108"/>
            <a:ext cx="1474011" cy="1428008"/>
          </a:xfrm>
          <a:prstGeom prst="roundRect">
            <a:avLst/>
          </a:prstGeom>
          <a:solidFill>
            <a:srgbClr val="DF73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rgbClr val="0070FC"/>
              </a:solidFill>
            </a:endParaRPr>
          </a:p>
        </p:txBody>
      </p:sp>
      <p:pic>
        <p:nvPicPr>
          <p:cNvPr id="19" name="Picture 2" descr="ingreso de dinero, cerdito con alas 11479873 Vector en Vecteezy">
            <a:extLst>
              <a:ext uri="{FF2B5EF4-FFF2-40B4-BE49-F238E27FC236}">
                <a16:creationId xmlns:a16="http://schemas.microsoft.com/office/drawing/2014/main" id="{727D7FFA-75C4-4075-900B-806EEECC5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27" t="15481" r="12827" b="15481"/>
          <a:stretch/>
        </p:blipFill>
        <p:spPr bwMode="auto">
          <a:xfrm>
            <a:off x="5045951" y="3276423"/>
            <a:ext cx="1410056" cy="130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Ojo en blanco - Iconos gratis de formas">
            <a:extLst>
              <a:ext uri="{FF2B5EF4-FFF2-40B4-BE49-F238E27FC236}">
                <a16:creationId xmlns:a16="http://schemas.microsoft.com/office/drawing/2014/main" id="{1C1A2CFA-9EB1-47BA-9A82-D1BF34400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2" b="17742"/>
          <a:stretch/>
        </p:blipFill>
        <p:spPr bwMode="auto">
          <a:xfrm>
            <a:off x="5009225" y="3451543"/>
            <a:ext cx="1478760" cy="95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7414A20-124E-4F69-A400-D3CF78A000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4225" y="2416462"/>
            <a:ext cx="1487553" cy="144487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EAF668B-1A7D-4AB9-B8FD-3B834920550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5562" y="2416462"/>
            <a:ext cx="1444877" cy="144487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CF3DB1A2-1ECA-4061-AFDF-FD438569764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4528" b="30759"/>
          <a:stretch/>
        </p:blipFill>
        <p:spPr>
          <a:xfrm>
            <a:off x="7313304" y="3556828"/>
            <a:ext cx="396274" cy="293533"/>
          </a:xfrm>
          <a:prstGeom prst="rect">
            <a:avLst/>
          </a:prstGeom>
        </p:spPr>
      </p:pic>
      <p:pic>
        <p:nvPicPr>
          <p:cNvPr id="29" name="Picture 2" descr="Icono Campana En - Gráficos vectoriales gratis en Pixabay">
            <a:extLst>
              <a:ext uri="{FF2B5EF4-FFF2-40B4-BE49-F238E27FC236}">
                <a16:creationId xmlns:a16="http://schemas.microsoft.com/office/drawing/2014/main" id="{3B55F42F-12F7-49CF-86EA-98E908A96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49" y="1116632"/>
            <a:ext cx="364503" cy="364503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7825F9A8-DBD8-4132-8DEA-9EA3B87D72E4}"/>
              </a:ext>
            </a:extLst>
          </p:cNvPr>
          <p:cNvSpPr/>
          <p:nvPr/>
        </p:nvSpPr>
        <p:spPr>
          <a:xfrm>
            <a:off x="7253206" y="1170048"/>
            <a:ext cx="241300" cy="45719"/>
          </a:xfrm>
          <a:prstGeom prst="roundRect">
            <a:avLst/>
          </a:prstGeom>
          <a:solidFill>
            <a:srgbClr val="0070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78F6C7F2-9C2F-45DD-B12B-496413304FE9}"/>
              </a:ext>
            </a:extLst>
          </p:cNvPr>
          <p:cNvSpPr/>
          <p:nvPr/>
        </p:nvSpPr>
        <p:spPr>
          <a:xfrm>
            <a:off x="7187407" y="1252923"/>
            <a:ext cx="284081" cy="45719"/>
          </a:xfrm>
          <a:prstGeom prst="roundRect">
            <a:avLst/>
          </a:prstGeom>
          <a:solidFill>
            <a:srgbClr val="0070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13F7DDF7-741D-4248-A019-D20E66D725D8}"/>
              </a:ext>
            </a:extLst>
          </p:cNvPr>
          <p:cNvSpPr/>
          <p:nvPr/>
        </p:nvSpPr>
        <p:spPr>
          <a:xfrm>
            <a:off x="7253206" y="1325777"/>
            <a:ext cx="241300" cy="45719"/>
          </a:xfrm>
          <a:prstGeom prst="roundRect">
            <a:avLst/>
          </a:prstGeom>
          <a:solidFill>
            <a:srgbClr val="0070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3" name="Picture 8" descr="https://cdn.discordapp.com/attachments/1236500493791137803/1290907038242574336/image.png?ex=66fe2a5d&amp;is=66fcd8dd&amp;hm=817e3bc8897a2f0bcc6a3e68acea1a90915da65b9e746cd5388d54f0c19f760a&amp;=">
            <a:extLst>
              <a:ext uri="{FF2B5EF4-FFF2-40B4-BE49-F238E27FC236}">
                <a16:creationId xmlns:a16="http://schemas.microsoft.com/office/drawing/2014/main" id="{933A4A4E-79D2-438D-B6C3-7B065176B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45" y="959390"/>
            <a:ext cx="467033" cy="46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50549FF1-1C9E-424F-9CE3-637B407A09F5}"/>
              </a:ext>
            </a:extLst>
          </p:cNvPr>
          <p:cNvSpPr txBox="1"/>
          <p:nvPr/>
        </p:nvSpPr>
        <p:spPr>
          <a:xfrm>
            <a:off x="8821075" y="1094944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F16554"/>
                </a:solidFill>
                <a:latin typeface="Eras Bold ITC" panose="020B0907030504020204" pitchFamily="34" charset="0"/>
              </a:rPr>
              <a:t>InterBoing</a:t>
            </a:r>
            <a:endParaRPr lang="es-PE" sz="2400" b="1" dirty="0">
              <a:solidFill>
                <a:srgbClr val="F16554"/>
              </a:solidFill>
              <a:latin typeface="Eras Bold ITC" panose="020B0907030504020204" pitchFamily="34" charset="0"/>
            </a:endParaRPr>
          </a:p>
        </p:txBody>
      </p:sp>
      <p:pic>
        <p:nvPicPr>
          <p:cNvPr id="35" name="Picture 7" descr="Icono de Flecha derecha Generic black outline | Freepik">
            <a:extLst>
              <a:ext uri="{FF2B5EF4-FFF2-40B4-BE49-F238E27FC236}">
                <a16:creationId xmlns:a16="http://schemas.microsoft.com/office/drawing/2014/main" id="{85EDF278-CFEA-4422-A1B1-AB4F2C56C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25562" y="4405597"/>
            <a:ext cx="1888522" cy="188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828266"/>
      </p:ext>
    </p:extLst>
  </p:cSld>
  <p:clrMapOvr>
    <a:masterClrMapping/>
  </p:clrMapOvr>
</p:sld>
</file>

<file path=ppt/theme/theme1.xml><?xml version="1.0" encoding="utf-8"?>
<a:theme xmlns:a="http://schemas.openxmlformats.org/drawingml/2006/main" name="Gota">
  <a:themeElements>
    <a:clrScheme name="Got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TM04033925[[fn=Gota]]</Template>
  <TotalTime>140</TotalTime>
  <Words>145</Words>
  <Application>Microsoft Office PowerPoint</Application>
  <PresentationFormat>Panorámica</PresentationFormat>
  <Paragraphs>98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Arial</vt:lpstr>
      <vt:lpstr>Calibri</vt:lpstr>
      <vt:lpstr>Eras Bold ITC</vt:lpstr>
      <vt:lpstr>Lato</vt:lpstr>
      <vt:lpstr>Symbol</vt:lpstr>
      <vt:lpstr>Times New Roman</vt:lpstr>
      <vt:lpstr>Tw Cen MT</vt:lpstr>
      <vt:lpstr>Gota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Criptico Critical</dc:creator>
  <cp:lastModifiedBy>Criptico Critical</cp:lastModifiedBy>
  <cp:revision>28</cp:revision>
  <dcterms:created xsi:type="dcterms:W3CDTF">2024-10-02T05:19:43Z</dcterms:created>
  <dcterms:modified xsi:type="dcterms:W3CDTF">2024-10-02T07:39:48Z</dcterms:modified>
</cp:coreProperties>
</file>